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5" roundtripDataSignature="AMtx7mj3Lv/1fd8vDTvi3RQaKE3d0KnS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F52AC0-936C-4994-AE2E-F195C0A7BEDC}">
  <a:tblStyle styleId="{23F52AC0-936C-4994-AE2E-F195C0A7BED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E608B22-3931-4332-8E93-BD5257BDF5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cc49cf99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fcc49cf991_0_2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cc49cf99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fcc49cf991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cc49cf99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fcc49cf991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cc49cf991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fcc49cf991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cc49cf991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cc49cf991_0_6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cc49cf991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fcc49cf991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cc49cf991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fcc49cf991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cc49cf99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fcc49cf991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cc49cf99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fcc49cf991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cc49cf99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fcc49cf991_0_3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fcc49cf99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fcc49cf991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cc49cf99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fcc49cf991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fcc49cf99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fcc49cf991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cc49cf99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fcc49cf991_0_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cc49cf99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fcc49cf991_0_5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fcc49cf991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fcc49cf991_0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cc49cf99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fcc49cf991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cc49cf99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fcc49cf991_0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cc49cf99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fcc49cf991_0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cc49cf99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fcc49cf991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cc49cf99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fcc49cf991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cc49cf991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fcc49cf991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cc49cf99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fcc49cf991_0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cc49cf991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2fcc49cf991_0_6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fcc49cf99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fcc49cf991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fcc49cf99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fcc49cf991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fcc49cf99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fcc49cf991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cc49cf99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fcc49cf991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cc49cf99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fcc49cf991_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cc49cf991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fcc49cf991_4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fcc49cf991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fcc49cf991_4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cc49cf991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fcc49cf991_0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cc49cf991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fcc49cf991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fcc49cf991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fcc49cf991_4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fcc49cf991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fcc49cf991_4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fcc49cf99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fcc49cf991_4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fcc49cf991_4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fcc49cf991_4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fcc49cf991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fcc49cf991_4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fcc49cf991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fcc49cf991_5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fcc49cf99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fcc49cf991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fcc49cf991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fcc49cf991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cc49cf991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fcc49cf991_0_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fcc49cf991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fcc49cf991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fcc49cf991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fcc49cf991_5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cc49cf991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fcc49cf991_5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fcc49cf991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fcc49cf991_5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fcc49cf991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fcc49cf991_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fcc49cf991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fcc49cf991_5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fcc49cf991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2fcc49cf991_5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fcc49cf99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2fcc49cf991_0_4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fcc49cf99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fcc49cf991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fcc49cf991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2fcc49cf991_3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cc49cf99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fcc49cf991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fcc49cf991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2fcc49cf991_3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fcc49cf991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2fcc49cf991_3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fcc49cf991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2fcc49cf991_3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fcc49cf99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2fcc49cf991_3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fcc49cf991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2fcc49cf991_3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fcc49cf991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2fcc49cf991_3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fcc49cf991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2fcc49cf991_3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fcc49cf991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g2fcc49cf991_3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fcc49cf991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2fcc49cf991_3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fcc49cf991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2fcc49cf991_3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cc49cf9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fcc49cf9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cc49cf99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fcc49cf991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fcc49cf99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fcc49cf991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hyperlink" Target="https://www.kaggle.com/datasets/sanketrai/twitter-mbti-dataset?select=user_info.csv" TargetMode="External"/><Relationship Id="rId6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2146386"/>
            <a:ext cx="12192000" cy="164456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트위터를 통한 MBTI 분류</a:t>
            </a:r>
            <a:endParaRPr b="0" i="0" sz="1200" u="none" cap="none" strike="noStrike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MachineLearning Mini Project</a:t>
            </a:r>
            <a:endParaRPr b="0" i="0" sz="60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4054719" y="4133849"/>
            <a:ext cx="408256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latin typeface="Malgun Gothic"/>
                <a:ea typeface="Malgun Gothic"/>
                <a:cs typeface="Malgun Gothic"/>
                <a:sym typeface="Malgun Gothic"/>
              </a:rPr>
              <a:t>KDT 6기</a:t>
            </a:r>
            <a:endParaRPr sz="11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11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latin typeface="Malgun Gothic"/>
                <a:ea typeface="Malgun Gothic"/>
                <a:cs typeface="Malgun Gothic"/>
                <a:sym typeface="Malgun Gothic"/>
              </a:rPr>
              <a:t>김아란 황지원 김환선 권도운</a:t>
            </a:r>
            <a:endParaRPr sz="125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6" name="Google Shape;86;p1"/>
          <p:cNvGraphicFramePr/>
          <p:nvPr/>
        </p:nvGraphicFramePr>
        <p:xfrm>
          <a:off x="-9281" y="357762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  <a:gridCol w="610075"/>
              </a:tblGrid>
              <a:tr h="21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g2fcc49cf991_0_239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g2fcc49cf991_0_239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TRANSFORM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g2fcc49cf991_0_239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2fcc49cf991_0_239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6" name="Google Shape;236;g2fcc49cf991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106" y="1402694"/>
            <a:ext cx="4323021" cy="530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fcc49cf991_0_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02694"/>
            <a:ext cx="5520640" cy="5302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fcc49cf991_0_2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g2fcc49cf991_0_28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4" name="Google Shape;244;g2fcc49cf991_0_285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g2fcc49cf991_0_28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g2fcc49cf991_0_28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7" name="Google Shape;247;g2fcc49cf991_0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175" y="1819319"/>
            <a:ext cx="556260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fcc49cf991_0_2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g2fcc49cf991_0_26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g2fcc49cf991_0_26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g2fcc49cf991_0_26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g2fcc49cf991_0_26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7" name="Google Shape;257;g2fcc49cf991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975" y="1432644"/>
            <a:ext cx="8038532" cy="530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fcc49cf991_0_2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fcc49cf991_0_310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4" name="Google Shape;264;g2fcc49cf991_0_31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5" name="Google Shape;265;g2fcc49cf991_0_31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g2fcc49cf991_0_31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g2fcc49cf991_0_31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2fcc49cf991_0_310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2fcc49cf991_0_310"/>
          <p:cNvSpPr/>
          <p:nvPr/>
        </p:nvSpPr>
        <p:spPr>
          <a:xfrm flipH="1" rot="10800000">
            <a:off x="3707825" y="3460470"/>
            <a:ext cx="72264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2fcc49cf991_0_310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1" name="Google Shape;271;g2fcc49cf991_0_310"/>
          <p:cNvGraphicFramePr/>
          <p:nvPr/>
        </p:nvGraphicFramePr>
        <p:xfrm>
          <a:off x="104903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1.0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72" name="Google Shape;272;g2fcc49cf991_0_310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g2fcc49cf991_0_310"/>
          <p:cNvSpPr/>
          <p:nvPr/>
        </p:nvSpPr>
        <p:spPr>
          <a:xfrm>
            <a:off x="3707832" y="5422775"/>
            <a:ext cx="37224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2fcc49cf991_0_310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5" name="Google Shape;275;g2fcc49cf991_0_310"/>
          <p:cNvGraphicFramePr/>
          <p:nvPr/>
        </p:nvGraphicFramePr>
        <p:xfrm>
          <a:off x="712242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0.54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276" name="Google Shape;276;g2fcc49cf991_0_310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2fcc49cf991_0_310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2fcc49cf991_0_3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g2fcc49cf991_0_617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g2fcc49cf991_0_617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2fcc49cf991_0_617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fcc49cf991_0_617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7" name="Google Shape;287;g2fcc49cf991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625" y="2057075"/>
            <a:ext cx="8486900" cy="33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fcc49cf991_0_6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cc49cf991_0_594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4" name="Google Shape;294;g2fcc49cf991_0_594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g2fcc49cf991_0_594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2fcc49cf991_0_594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2fcc49cf991_0_594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2fcc49cf991_0_594"/>
          <p:cNvSpPr/>
          <p:nvPr/>
        </p:nvSpPr>
        <p:spPr>
          <a:xfrm flipH="1" rot="10800000">
            <a:off x="3707825" y="3460475"/>
            <a:ext cx="44766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2fcc49cf991_0_594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0" name="Google Shape;300;g2fcc49cf991_0_594"/>
          <p:cNvGraphicFramePr/>
          <p:nvPr/>
        </p:nvGraphicFramePr>
        <p:xfrm>
          <a:off x="7785025" y="35682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0.58</a:t>
                      </a:r>
                      <a:endParaRPr b="1" sz="16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01" name="Google Shape;301;g2fcc49cf991_0_594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g2fcc49cf991_0_594"/>
          <p:cNvSpPr/>
          <p:nvPr/>
        </p:nvSpPr>
        <p:spPr>
          <a:xfrm>
            <a:off x="3707825" y="5422775"/>
            <a:ext cx="43803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g2fcc49cf991_0_594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4" name="Google Shape;304;g2fcc49cf991_0_594"/>
          <p:cNvGraphicFramePr/>
          <p:nvPr/>
        </p:nvGraphicFramePr>
        <p:xfrm>
          <a:off x="7705201" y="5468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0.57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05" name="Google Shape;305;g2fcc49cf991_0_594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2fcc49cf991_0_594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2fcc49cf991_0_594"/>
          <p:cNvSpPr/>
          <p:nvPr/>
        </p:nvSpPr>
        <p:spPr>
          <a:xfrm>
            <a:off x="3809725" y="280700"/>
            <a:ext cx="4539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2fcc49cf991_0_59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g2fcc49cf991_0_56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" name="Google Shape;314;g2fcc49cf991_0_56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ENERGY 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2fcc49cf991_0_56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g2fcc49cf991_0_56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7" name="Google Shape;317;g2fcc49cf991_0_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00" y="1362294"/>
            <a:ext cx="6925743" cy="530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fcc49cf991_0_5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8575" y="3612475"/>
            <a:ext cx="4467800" cy="8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fcc49cf991_0_568"/>
          <p:cNvSpPr txBox="1"/>
          <p:nvPr/>
        </p:nvSpPr>
        <p:spPr>
          <a:xfrm>
            <a:off x="8215675" y="3777500"/>
            <a:ext cx="919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Retweet</a:t>
            </a:r>
            <a:endParaRPr sz="9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2fcc49cf991_0_568"/>
          <p:cNvSpPr/>
          <p:nvPr/>
        </p:nvSpPr>
        <p:spPr>
          <a:xfrm>
            <a:off x="8349258" y="3325692"/>
            <a:ext cx="444600" cy="451800"/>
          </a:xfrm>
          <a:prstGeom prst="wedgeEllipseCallout">
            <a:avLst>
              <a:gd fmla="val 866" name="adj1"/>
              <a:gd fmla="val 63719" name="adj2"/>
            </a:avLst>
          </a:prstGeom>
          <a:solidFill>
            <a:srgbClr val="A374D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최고</a:t>
            </a:r>
            <a:endParaRPr/>
          </a:p>
        </p:txBody>
      </p:sp>
      <p:sp>
        <p:nvSpPr>
          <p:cNvPr id="321" name="Google Shape;321;g2fcc49cf991_0_5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g2fcc49cf991_0_35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g2fcc49cf991_0_35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INFORMATION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g2fcc49cf991_0_35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g2fcc49cf991_0_35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0" name="Google Shape;330;g2fcc49cf991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900" y="1941744"/>
            <a:ext cx="53340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fcc49cf991_0_3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g2fcc49cf991_0_30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g2fcc49cf991_0_302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INFORMATION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g2fcc49cf991_0_30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g2fcc49cf991_0_30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0" name="Google Shape;340;g2fcc49cf991_0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25" y="1400019"/>
            <a:ext cx="7883020" cy="530290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fcc49cf991_0_3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cc49cf991_0_392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7" name="Google Shape;347;g2fcc49cf991_0_39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" name="Google Shape;348;g2fcc49cf991_0_392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INFORMATION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g2fcc49cf991_0_39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g2fcc49cf991_0_39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g2fcc49cf991_0_392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g2fcc49cf991_0_392"/>
          <p:cNvSpPr/>
          <p:nvPr/>
        </p:nvSpPr>
        <p:spPr>
          <a:xfrm flipH="1" rot="10800000">
            <a:off x="3707825" y="3460475"/>
            <a:ext cx="72063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g2fcc49cf991_0_392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4" name="Google Shape;354;g2fcc49cf991_0_392"/>
          <p:cNvGraphicFramePr/>
          <p:nvPr/>
        </p:nvGraphicFramePr>
        <p:xfrm>
          <a:off x="104903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0.99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55" name="Google Shape;355;g2fcc49cf991_0_392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2fcc49cf991_0_392"/>
          <p:cNvSpPr/>
          <p:nvPr/>
        </p:nvSpPr>
        <p:spPr>
          <a:xfrm>
            <a:off x="3707822" y="5422775"/>
            <a:ext cx="56943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g2fcc49cf991_0_392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8" name="Google Shape;358;g2fcc49cf991_0_392"/>
          <p:cNvGraphicFramePr/>
          <p:nvPr/>
        </p:nvGraphicFramePr>
        <p:xfrm>
          <a:off x="9019101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0.75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59" name="Google Shape;359;g2fcc49cf991_0_392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2fcc49cf991_0_392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2fcc49cf991_0_3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/>
          <p:nvPr/>
        </p:nvSpPr>
        <p:spPr>
          <a:xfrm>
            <a:off x="596900" y="1584412"/>
            <a:ext cx="11214100" cy="47655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8731812" y="3198910"/>
            <a:ext cx="143772" cy="143772"/>
          </a:xfrm>
          <a:prstGeom prst="ellipse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8149312" y="3270796"/>
            <a:ext cx="576000" cy="0"/>
          </a:xfrm>
          <a:prstGeom prst="straightConnector1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2"/>
          <p:cNvSpPr/>
          <p:nvPr/>
        </p:nvSpPr>
        <p:spPr>
          <a:xfrm>
            <a:off x="9041674" y="2885816"/>
            <a:ext cx="2435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DecisionTree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김환선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8731812" y="4918014"/>
            <a:ext cx="143772" cy="143772"/>
          </a:xfrm>
          <a:prstGeom prst="ellipse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8149312" y="4989900"/>
            <a:ext cx="576000" cy="0"/>
          </a:xfrm>
          <a:prstGeom prst="straightConnector1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"/>
          <p:cNvSpPr/>
          <p:nvPr/>
        </p:nvSpPr>
        <p:spPr>
          <a:xfrm>
            <a:off x="9041674" y="4604920"/>
            <a:ext cx="2435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권도운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8769" y="2885816"/>
            <a:ext cx="2435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 flipH="1">
            <a:off x="3451654" y="3198910"/>
            <a:ext cx="143772" cy="143772"/>
          </a:xfrm>
          <a:prstGeom prst="ellipse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 rot="10800000">
            <a:off x="3595426" y="3270796"/>
            <a:ext cx="576000" cy="0"/>
          </a:xfrm>
          <a:prstGeom prst="straightConnector1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/>
          <p:nvPr/>
        </p:nvSpPr>
        <p:spPr>
          <a:xfrm flipH="1">
            <a:off x="3451654" y="4918014"/>
            <a:ext cx="143772" cy="143772"/>
          </a:xfrm>
          <a:prstGeom prst="ellipse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 rot="10800000">
            <a:off x="3595426" y="4989900"/>
            <a:ext cx="576000" cy="0"/>
          </a:xfrm>
          <a:prstGeom prst="straightConnector1">
            <a:avLst/>
          </a:prstGeom>
          <a:noFill/>
          <a:ln cap="flat" cmpd="sng" w="12700">
            <a:solidFill>
              <a:srgbClr val="3F3F3F">
                <a:alpha val="6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2"/>
          <p:cNvSpPr/>
          <p:nvPr/>
        </p:nvSpPr>
        <p:spPr>
          <a:xfrm>
            <a:off x="858769" y="4604920"/>
            <a:ext cx="2435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Support Vector Machine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황지원</a:t>
            </a:r>
            <a:endParaRPr b="0" i="0" sz="1200" u="none" cap="none" strike="noStrik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4354200" y="2320189"/>
            <a:ext cx="3599711" cy="3429745"/>
            <a:chOff x="4132070" y="1600201"/>
            <a:chExt cx="3971028" cy="3783530"/>
          </a:xfrm>
        </p:grpSpPr>
        <p:sp>
          <p:nvSpPr>
            <p:cNvPr id="105" name="Google Shape;105;p2"/>
            <p:cNvSpPr/>
            <p:nvPr/>
          </p:nvSpPr>
          <p:spPr>
            <a:xfrm>
              <a:off x="5825082" y="1979036"/>
              <a:ext cx="585004" cy="1505514"/>
            </a:xfrm>
            <a:custGeom>
              <a:rect b="b" l="l" r="r" t="t"/>
              <a:pathLst>
                <a:path extrusionOk="0" h="1505514" w="585004">
                  <a:moveTo>
                    <a:pt x="292502" y="0"/>
                  </a:moveTo>
                  <a:lnTo>
                    <a:pt x="324910" y="35657"/>
                  </a:lnTo>
                  <a:cubicBezTo>
                    <a:pt x="487396" y="232545"/>
                    <a:pt x="585004" y="484960"/>
                    <a:pt x="585004" y="760172"/>
                  </a:cubicBezTo>
                  <a:cubicBezTo>
                    <a:pt x="585004" y="996069"/>
                    <a:pt x="513292" y="1215216"/>
                    <a:pt x="390479" y="1397002"/>
                  </a:cubicBezTo>
                  <a:lnTo>
                    <a:pt x="363413" y="1433197"/>
                  </a:lnTo>
                  <a:lnTo>
                    <a:pt x="333608" y="1460286"/>
                  </a:lnTo>
                  <a:lnTo>
                    <a:pt x="292502" y="1505514"/>
                  </a:lnTo>
                  <a:lnTo>
                    <a:pt x="251396" y="1460286"/>
                  </a:lnTo>
                  <a:lnTo>
                    <a:pt x="221591" y="1433197"/>
                  </a:lnTo>
                  <a:lnTo>
                    <a:pt x="194525" y="1397002"/>
                  </a:lnTo>
                  <a:cubicBezTo>
                    <a:pt x="71712" y="1215216"/>
                    <a:pt x="0" y="996069"/>
                    <a:pt x="0" y="760172"/>
                  </a:cubicBezTo>
                  <a:cubicBezTo>
                    <a:pt x="0" y="484960"/>
                    <a:pt x="97608" y="232545"/>
                    <a:pt x="260094" y="35657"/>
                  </a:cubicBezTo>
                  <a:lnTo>
                    <a:pt x="292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17833" y="3105714"/>
              <a:ext cx="1693012" cy="772502"/>
            </a:xfrm>
            <a:custGeom>
              <a:rect b="b" l="l" r="r" t="t"/>
              <a:pathLst>
                <a:path extrusionOk="0" h="772502" w="1693012">
                  <a:moveTo>
                    <a:pt x="853245" y="0"/>
                  </a:moveTo>
                  <a:cubicBezTo>
                    <a:pt x="1128458" y="0"/>
                    <a:pt x="1380872" y="97608"/>
                    <a:pt x="1577760" y="260094"/>
                  </a:cubicBezTo>
                  <a:lnTo>
                    <a:pt x="1628840" y="306519"/>
                  </a:lnTo>
                  <a:lnTo>
                    <a:pt x="1667343" y="358009"/>
                  </a:lnTo>
                  <a:lnTo>
                    <a:pt x="1693012" y="386251"/>
                  </a:lnTo>
                  <a:lnTo>
                    <a:pt x="1667343" y="414493"/>
                  </a:lnTo>
                  <a:lnTo>
                    <a:pt x="1628840" y="465983"/>
                  </a:lnTo>
                  <a:lnTo>
                    <a:pt x="1577760" y="512408"/>
                  </a:lnTo>
                  <a:cubicBezTo>
                    <a:pt x="1380872" y="674894"/>
                    <a:pt x="1128458" y="772502"/>
                    <a:pt x="853245" y="772502"/>
                  </a:cubicBezTo>
                  <a:cubicBezTo>
                    <a:pt x="538717" y="772502"/>
                    <a:pt x="253965" y="645014"/>
                    <a:pt x="47845" y="438894"/>
                  </a:cubicBezTo>
                  <a:lnTo>
                    <a:pt x="0" y="386251"/>
                  </a:lnTo>
                  <a:lnTo>
                    <a:pt x="47845" y="333608"/>
                  </a:lnTo>
                  <a:cubicBezTo>
                    <a:pt x="253965" y="127488"/>
                    <a:pt x="538717" y="0"/>
                    <a:pt x="8532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24324" y="3105714"/>
              <a:ext cx="1693012" cy="772502"/>
            </a:xfrm>
            <a:custGeom>
              <a:rect b="b" l="l" r="r" t="t"/>
              <a:pathLst>
                <a:path extrusionOk="0" h="772502" w="1693012">
                  <a:moveTo>
                    <a:pt x="839766" y="0"/>
                  </a:moveTo>
                  <a:cubicBezTo>
                    <a:pt x="1154295" y="0"/>
                    <a:pt x="1439047" y="127488"/>
                    <a:pt x="1645166" y="333608"/>
                  </a:cubicBezTo>
                  <a:lnTo>
                    <a:pt x="1693012" y="386251"/>
                  </a:lnTo>
                  <a:lnTo>
                    <a:pt x="1645166" y="438894"/>
                  </a:lnTo>
                  <a:cubicBezTo>
                    <a:pt x="1439047" y="645014"/>
                    <a:pt x="1154295" y="772502"/>
                    <a:pt x="839766" y="772502"/>
                  </a:cubicBezTo>
                  <a:cubicBezTo>
                    <a:pt x="564554" y="772502"/>
                    <a:pt x="312139" y="674894"/>
                    <a:pt x="115251" y="512408"/>
                  </a:cubicBezTo>
                  <a:lnTo>
                    <a:pt x="64171" y="465983"/>
                  </a:lnTo>
                  <a:lnTo>
                    <a:pt x="25668" y="414493"/>
                  </a:lnTo>
                  <a:lnTo>
                    <a:pt x="0" y="386251"/>
                  </a:lnTo>
                  <a:lnTo>
                    <a:pt x="25668" y="358009"/>
                  </a:lnTo>
                  <a:lnTo>
                    <a:pt x="64171" y="306519"/>
                  </a:lnTo>
                  <a:lnTo>
                    <a:pt x="115251" y="260094"/>
                  </a:lnTo>
                  <a:cubicBezTo>
                    <a:pt x="312139" y="97608"/>
                    <a:pt x="564554" y="0"/>
                    <a:pt x="839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25082" y="3499381"/>
              <a:ext cx="585004" cy="1505514"/>
            </a:xfrm>
            <a:custGeom>
              <a:rect b="b" l="l" r="r" t="t"/>
              <a:pathLst>
                <a:path extrusionOk="0" h="1505514" w="585004">
                  <a:moveTo>
                    <a:pt x="292502" y="0"/>
                  </a:moveTo>
                  <a:lnTo>
                    <a:pt x="333608" y="45227"/>
                  </a:lnTo>
                  <a:lnTo>
                    <a:pt x="363413" y="72316"/>
                  </a:lnTo>
                  <a:lnTo>
                    <a:pt x="390479" y="108511"/>
                  </a:lnTo>
                  <a:cubicBezTo>
                    <a:pt x="513292" y="290298"/>
                    <a:pt x="585004" y="509445"/>
                    <a:pt x="585004" y="745341"/>
                  </a:cubicBezTo>
                  <a:cubicBezTo>
                    <a:pt x="585004" y="1020554"/>
                    <a:pt x="487396" y="1272968"/>
                    <a:pt x="324910" y="1469856"/>
                  </a:cubicBezTo>
                  <a:lnTo>
                    <a:pt x="292502" y="1505514"/>
                  </a:lnTo>
                  <a:lnTo>
                    <a:pt x="260094" y="1469856"/>
                  </a:lnTo>
                  <a:cubicBezTo>
                    <a:pt x="97608" y="1272968"/>
                    <a:pt x="0" y="1020554"/>
                    <a:pt x="0" y="745341"/>
                  </a:cubicBezTo>
                  <a:cubicBezTo>
                    <a:pt x="0" y="509445"/>
                    <a:pt x="71712" y="290298"/>
                    <a:pt x="194525" y="108511"/>
                  </a:cubicBezTo>
                  <a:lnTo>
                    <a:pt x="221591" y="72316"/>
                  </a:lnTo>
                  <a:lnTo>
                    <a:pt x="251396" y="45227"/>
                  </a:lnTo>
                  <a:lnTo>
                    <a:pt x="292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32070" y="1600201"/>
              <a:ext cx="1985514" cy="1891765"/>
            </a:xfrm>
            <a:custGeom>
              <a:rect b="b" l="l" r="r" t="t"/>
              <a:pathLst>
                <a:path extrusionOk="0" h="1891765" w="1985514">
                  <a:moveTo>
                    <a:pt x="1139008" y="0"/>
                  </a:moveTo>
                  <a:cubicBezTo>
                    <a:pt x="1453537" y="0"/>
                    <a:pt x="1738289" y="127488"/>
                    <a:pt x="1944408" y="333608"/>
                  </a:cubicBezTo>
                  <a:lnTo>
                    <a:pt x="1985514" y="378836"/>
                  </a:lnTo>
                  <a:lnTo>
                    <a:pt x="1953106" y="414493"/>
                  </a:lnTo>
                  <a:cubicBezTo>
                    <a:pt x="1790620" y="611381"/>
                    <a:pt x="1693012" y="863796"/>
                    <a:pt x="1693012" y="1139008"/>
                  </a:cubicBezTo>
                  <a:cubicBezTo>
                    <a:pt x="1693012" y="1374905"/>
                    <a:pt x="1764724" y="1594052"/>
                    <a:pt x="1887537" y="1775838"/>
                  </a:cubicBezTo>
                  <a:lnTo>
                    <a:pt x="1914603" y="1812033"/>
                  </a:lnTo>
                  <a:lnTo>
                    <a:pt x="1863523" y="1765608"/>
                  </a:lnTo>
                  <a:cubicBezTo>
                    <a:pt x="1666635" y="1603122"/>
                    <a:pt x="1414221" y="1505514"/>
                    <a:pt x="1139008" y="1505514"/>
                  </a:cubicBezTo>
                  <a:cubicBezTo>
                    <a:pt x="824480" y="1505514"/>
                    <a:pt x="539728" y="1633002"/>
                    <a:pt x="333608" y="1839122"/>
                  </a:cubicBezTo>
                  <a:lnTo>
                    <a:pt x="285763" y="1891765"/>
                  </a:lnTo>
                  <a:lnTo>
                    <a:pt x="260094" y="1863523"/>
                  </a:lnTo>
                  <a:cubicBezTo>
                    <a:pt x="97608" y="1666635"/>
                    <a:pt x="0" y="1414221"/>
                    <a:pt x="0" y="1139008"/>
                  </a:cubicBezTo>
                  <a:cubicBezTo>
                    <a:pt x="0" y="509951"/>
                    <a:pt x="509951" y="0"/>
                    <a:pt x="1139008" y="0"/>
                  </a:cubicBezTo>
                  <a:close/>
                </a:path>
              </a:pathLst>
            </a:custGeom>
            <a:solidFill>
              <a:srgbClr val="A374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117584" y="1600201"/>
              <a:ext cx="1985514" cy="1891765"/>
            </a:xfrm>
            <a:custGeom>
              <a:rect b="b" l="l" r="r" t="t"/>
              <a:pathLst>
                <a:path extrusionOk="0" h="1891765" w="1985514">
                  <a:moveTo>
                    <a:pt x="846506" y="0"/>
                  </a:moveTo>
                  <a:cubicBezTo>
                    <a:pt x="1475563" y="0"/>
                    <a:pt x="1985514" y="509951"/>
                    <a:pt x="1985514" y="1139008"/>
                  </a:cubicBezTo>
                  <a:cubicBezTo>
                    <a:pt x="1985514" y="1414221"/>
                    <a:pt x="1887906" y="1666635"/>
                    <a:pt x="1725420" y="1863523"/>
                  </a:cubicBezTo>
                  <a:lnTo>
                    <a:pt x="1699752" y="1891765"/>
                  </a:lnTo>
                  <a:lnTo>
                    <a:pt x="1651906" y="1839122"/>
                  </a:lnTo>
                  <a:cubicBezTo>
                    <a:pt x="1445787" y="1633002"/>
                    <a:pt x="1161035" y="1505514"/>
                    <a:pt x="846506" y="1505514"/>
                  </a:cubicBezTo>
                  <a:cubicBezTo>
                    <a:pt x="571294" y="1505514"/>
                    <a:pt x="318879" y="1603122"/>
                    <a:pt x="121991" y="1765608"/>
                  </a:cubicBezTo>
                  <a:lnTo>
                    <a:pt x="70911" y="1812033"/>
                  </a:lnTo>
                  <a:lnTo>
                    <a:pt x="97977" y="1775838"/>
                  </a:lnTo>
                  <a:cubicBezTo>
                    <a:pt x="220790" y="1594052"/>
                    <a:pt x="292502" y="1374905"/>
                    <a:pt x="292502" y="1139008"/>
                  </a:cubicBezTo>
                  <a:cubicBezTo>
                    <a:pt x="292502" y="863796"/>
                    <a:pt x="194894" y="611381"/>
                    <a:pt x="32408" y="414493"/>
                  </a:cubicBezTo>
                  <a:lnTo>
                    <a:pt x="0" y="378836"/>
                  </a:lnTo>
                  <a:lnTo>
                    <a:pt x="41106" y="333608"/>
                  </a:lnTo>
                  <a:cubicBezTo>
                    <a:pt x="247226" y="127488"/>
                    <a:pt x="531978" y="0"/>
                    <a:pt x="846506" y="0"/>
                  </a:cubicBezTo>
                  <a:close/>
                </a:path>
              </a:pathLst>
            </a:custGeom>
            <a:solidFill>
              <a:srgbClr val="DACA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32070" y="3491966"/>
              <a:ext cx="1985514" cy="1891765"/>
            </a:xfrm>
            <a:custGeom>
              <a:rect b="b" l="l" r="r" t="t"/>
              <a:pathLst>
                <a:path extrusionOk="0" h="1891765" w="1985514">
                  <a:moveTo>
                    <a:pt x="285763" y="0"/>
                  </a:moveTo>
                  <a:lnTo>
                    <a:pt x="333608" y="52643"/>
                  </a:lnTo>
                  <a:cubicBezTo>
                    <a:pt x="539728" y="258763"/>
                    <a:pt x="824480" y="386251"/>
                    <a:pt x="1139008" y="386251"/>
                  </a:cubicBezTo>
                  <a:cubicBezTo>
                    <a:pt x="1414221" y="386251"/>
                    <a:pt x="1666635" y="288643"/>
                    <a:pt x="1863523" y="126157"/>
                  </a:cubicBezTo>
                  <a:lnTo>
                    <a:pt x="1914603" y="79732"/>
                  </a:lnTo>
                  <a:lnTo>
                    <a:pt x="1887537" y="115927"/>
                  </a:lnTo>
                  <a:cubicBezTo>
                    <a:pt x="1764724" y="297714"/>
                    <a:pt x="1693012" y="516861"/>
                    <a:pt x="1693012" y="752757"/>
                  </a:cubicBezTo>
                  <a:cubicBezTo>
                    <a:pt x="1693012" y="1027970"/>
                    <a:pt x="1790620" y="1280384"/>
                    <a:pt x="1953106" y="1477272"/>
                  </a:cubicBezTo>
                  <a:lnTo>
                    <a:pt x="1985514" y="1512930"/>
                  </a:lnTo>
                  <a:lnTo>
                    <a:pt x="1944408" y="1558157"/>
                  </a:lnTo>
                  <a:cubicBezTo>
                    <a:pt x="1738289" y="1764277"/>
                    <a:pt x="1453537" y="1891765"/>
                    <a:pt x="1139008" y="1891765"/>
                  </a:cubicBezTo>
                  <a:cubicBezTo>
                    <a:pt x="509951" y="1891765"/>
                    <a:pt x="0" y="1381814"/>
                    <a:pt x="0" y="752757"/>
                  </a:cubicBezTo>
                  <a:cubicBezTo>
                    <a:pt x="0" y="477545"/>
                    <a:pt x="97608" y="225130"/>
                    <a:pt x="260094" y="28242"/>
                  </a:cubicBezTo>
                  <a:lnTo>
                    <a:pt x="285763" y="0"/>
                  </a:lnTo>
                  <a:close/>
                </a:path>
              </a:pathLst>
            </a:custGeom>
            <a:solidFill>
              <a:srgbClr val="DACA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17584" y="3491966"/>
              <a:ext cx="1985514" cy="1891765"/>
            </a:xfrm>
            <a:custGeom>
              <a:rect b="b" l="l" r="r" t="t"/>
              <a:pathLst>
                <a:path extrusionOk="0" h="1891765" w="1985514">
                  <a:moveTo>
                    <a:pt x="1699752" y="0"/>
                  </a:moveTo>
                  <a:lnTo>
                    <a:pt x="1725420" y="28242"/>
                  </a:lnTo>
                  <a:cubicBezTo>
                    <a:pt x="1887906" y="225130"/>
                    <a:pt x="1985514" y="477545"/>
                    <a:pt x="1985514" y="752757"/>
                  </a:cubicBezTo>
                  <a:cubicBezTo>
                    <a:pt x="1985514" y="1381814"/>
                    <a:pt x="1475563" y="1891765"/>
                    <a:pt x="846506" y="1891765"/>
                  </a:cubicBezTo>
                  <a:cubicBezTo>
                    <a:pt x="531978" y="1891765"/>
                    <a:pt x="247226" y="1764277"/>
                    <a:pt x="41106" y="1558157"/>
                  </a:cubicBezTo>
                  <a:lnTo>
                    <a:pt x="0" y="1512930"/>
                  </a:lnTo>
                  <a:lnTo>
                    <a:pt x="32408" y="1477272"/>
                  </a:lnTo>
                  <a:cubicBezTo>
                    <a:pt x="194894" y="1280384"/>
                    <a:pt x="292502" y="1027970"/>
                    <a:pt x="292502" y="752757"/>
                  </a:cubicBezTo>
                  <a:cubicBezTo>
                    <a:pt x="292502" y="516861"/>
                    <a:pt x="220790" y="297714"/>
                    <a:pt x="97977" y="115927"/>
                  </a:cubicBezTo>
                  <a:lnTo>
                    <a:pt x="70911" y="79732"/>
                  </a:lnTo>
                  <a:lnTo>
                    <a:pt x="121991" y="126157"/>
                  </a:lnTo>
                  <a:cubicBezTo>
                    <a:pt x="318879" y="288643"/>
                    <a:pt x="571294" y="386251"/>
                    <a:pt x="846506" y="386251"/>
                  </a:cubicBezTo>
                  <a:cubicBezTo>
                    <a:pt x="1161035" y="386251"/>
                    <a:pt x="1445787" y="258763"/>
                    <a:pt x="1651906" y="52643"/>
                  </a:cubicBezTo>
                  <a:lnTo>
                    <a:pt x="1699752" y="0"/>
                  </a:lnTo>
                  <a:close/>
                </a:path>
              </a:pathLst>
            </a:custGeom>
            <a:solidFill>
              <a:srgbClr val="A374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13" name="Google Shape;113;p2"/>
            <p:cNvGrpSpPr/>
            <p:nvPr/>
          </p:nvGrpSpPr>
          <p:grpSpPr>
            <a:xfrm>
              <a:off x="7006396" y="4289538"/>
              <a:ext cx="377220" cy="319974"/>
              <a:chOff x="3669" y="3943"/>
              <a:chExt cx="626" cy="531"/>
            </a:xfrm>
          </p:grpSpPr>
          <p:sp>
            <p:nvSpPr>
              <p:cNvPr id="114" name="Google Shape;114;p2"/>
              <p:cNvSpPr/>
              <p:nvPr/>
            </p:nvSpPr>
            <p:spPr>
              <a:xfrm>
                <a:off x="3669" y="3943"/>
                <a:ext cx="626" cy="531"/>
              </a:xfrm>
              <a:custGeom>
                <a:rect b="b" l="l" r="r" t="t"/>
                <a:pathLst>
                  <a:path extrusionOk="0" h="3186" w="375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928" y="4071"/>
                <a:ext cx="108" cy="109"/>
              </a:xfrm>
              <a:custGeom>
                <a:rect b="b" l="l" r="r" t="t"/>
                <a:pathLst>
                  <a:path extrusionOk="0" h="654" w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6" name="Google Shape;116;p2"/>
            <p:cNvGrpSpPr/>
            <p:nvPr/>
          </p:nvGrpSpPr>
          <p:grpSpPr>
            <a:xfrm>
              <a:off x="4861380" y="2342736"/>
              <a:ext cx="407823" cy="356925"/>
              <a:chOff x="496" y="4251"/>
              <a:chExt cx="641" cy="561"/>
            </a:xfrm>
          </p:grpSpPr>
          <p:sp>
            <p:nvSpPr>
              <p:cNvPr id="117" name="Google Shape;117;p2"/>
              <p:cNvSpPr/>
              <p:nvPr/>
            </p:nvSpPr>
            <p:spPr>
              <a:xfrm>
                <a:off x="709" y="4720"/>
                <a:ext cx="88" cy="92"/>
              </a:xfrm>
              <a:custGeom>
                <a:rect b="b" l="l" r="r" t="t"/>
                <a:pathLst>
                  <a:path extrusionOk="0" h="553" w="526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496" y="4251"/>
                <a:ext cx="641" cy="530"/>
              </a:xfrm>
              <a:custGeom>
                <a:rect b="b" l="l" r="r" t="t"/>
                <a:pathLst>
                  <a:path extrusionOk="0" h="3180" w="3847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9" name="Google Shape;119;p2"/>
            <p:cNvGrpSpPr/>
            <p:nvPr/>
          </p:nvGrpSpPr>
          <p:grpSpPr>
            <a:xfrm>
              <a:off x="4975066" y="4264468"/>
              <a:ext cx="400016" cy="443370"/>
              <a:chOff x="4006850" y="1601788"/>
              <a:chExt cx="322263" cy="357188"/>
            </a:xfrm>
          </p:grpSpPr>
          <p:sp>
            <p:nvSpPr>
              <p:cNvPr id="120" name="Google Shape;120;p2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rect b="b" l="l" r="r" t="t"/>
                <a:pathLst>
                  <a:path extrusionOk="0" h="963" w="1255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rect b="b" l="l" r="r" t="t"/>
                <a:pathLst>
                  <a:path extrusionOk="0" h="2058" w="2072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rect b="b" l="l" r="r" t="t"/>
                <a:pathLst>
                  <a:path extrusionOk="0" h="1236" w="984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rect b="b" l="l" r="r" t="t"/>
                <a:pathLst>
                  <a:path extrusionOk="0" h="1016" w="54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rect b="b" l="l" r="r" t="t"/>
                <a:pathLst>
                  <a:path extrusionOk="0" h="351" w="366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5" name="Google Shape;125;p2"/>
            <p:cNvSpPr/>
            <p:nvPr/>
          </p:nvSpPr>
          <p:spPr>
            <a:xfrm>
              <a:off x="6995005" y="2278840"/>
              <a:ext cx="327734" cy="402365"/>
            </a:xfrm>
            <a:custGeom>
              <a:rect b="b" l="l" r="r" t="t"/>
              <a:pathLst>
                <a:path extrusionOk="0" h="3472" w="2831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26" name="Google Shape;126;p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2"/>
          <p:cNvSpPr/>
          <p:nvPr/>
        </p:nvSpPr>
        <p:spPr>
          <a:xfrm>
            <a:off x="3665880" y="280694"/>
            <a:ext cx="4885640" cy="9694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3608126" y="664679"/>
            <a:ext cx="201526" cy="201526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8349249" y="664679"/>
            <a:ext cx="201526" cy="201526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cc49cf991_0_410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7" name="Google Shape;367;g2fcc49cf991_0_41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g2fcc49cf991_0_41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INFORMATION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2fcc49cf991_0_41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2fcc49cf991_0_41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g2fcc49cf991_0_410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2fcc49cf991_0_410"/>
          <p:cNvSpPr/>
          <p:nvPr/>
        </p:nvSpPr>
        <p:spPr>
          <a:xfrm flipH="1" rot="10800000">
            <a:off x="3707825" y="3460475"/>
            <a:ext cx="56484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g2fcc49cf991_0_410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4" name="Google Shape;374;g2fcc49cf991_0_410"/>
          <p:cNvGraphicFramePr/>
          <p:nvPr/>
        </p:nvGraphicFramePr>
        <p:xfrm>
          <a:off x="8930200" y="3506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75" name="Google Shape;375;g2fcc49cf991_0_410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g2fcc49cf991_0_410"/>
          <p:cNvSpPr/>
          <p:nvPr/>
        </p:nvSpPr>
        <p:spPr>
          <a:xfrm>
            <a:off x="3707825" y="5422775"/>
            <a:ext cx="56052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g2fcc49cf991_0_410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8" name="Google Shape;378;g2fcc49cf991_0_410"/>
          <p:cNvGraphicFramePr/>
          <p:nvPr/>
        </p:nvGraphicFramePr>
        <p:xfrm>
          <a:off x="8866701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0.76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379" name="Google Shape;379;g2fcc49cf991_0_410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g2fcc49cf991_0_410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g2fcc49cf991_0_4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g2fcc49cf991_0_36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g2fcc49cf991_0_36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TAKE INFORMATION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g2fcc49cf991_0_36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g2fcc49cf991_0_36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0" name="Google Shape;390;g2fcc49cf991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025" y="1342094"/>
            <a:ext cx="6928500" cy="53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fcc49cf991_0_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50" y="3470990"/>
            <a:ext cx="4885501" cy="132107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fcc49cf991_0_366"/>
          <p:cNvSpPr txBox="1"/>
          <p:nvPr/>
        </p:nvSpPr>
        <p:spPr>
          <a:xfrm>
            <a:off x="10053000" y="4188200"/>
            <a:ext cx="919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</a:t>
            </a:r>
            <a:endParaRPr sz="9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2fcc49cf991_0_366"/>
          <p:cNvSpPr txBox="1"/>
          <p:nvPr/>
        </p:nvSpPr>
        <p:spPr>
          <a:xfrm>
            <a:off x="8215675" y="3817900"/>
            <a:ext cx="919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Favorite</a:t>
            </a:r>
            <a:endParaRPr sz="9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fcc49cf991_0_366"/>
          <p:cNvSpPr/>
          <p:nvPr/>
        </p:nvSpPr>
        <p:spPr>
          <a:xfrm>
            <a:off x="10053008" y="3470992"/>
            <a:ext cx="444600" cy="451800"/>
          </a:xfrm>
          <a:prstGeom prst="wedgeEllipseCallout">
            <a:avLst>
              <a:gd fmla="val 866" name="adj1"/>
              <a:gd fmla="val 63719" name="adj2"/>
            </a:avLst>
          </a:prstGeom>
          <a:solidFill>
            <a:srgbClr val="A374D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최고</a:t>
            </a:r>
            <a:endParaRPr/>
          </a:p>
        </p:txBody>
      </p:sp>
      <p:sp>
        <p:nvSpPr>
          <p:cNvPr id="395" name="Google Shape;395;g2fcc49cf991_0_3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g2fcc49cf991_0_274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g2fcc49cf991_0_274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DECISION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g2fcc49cf991_0_274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g2fcc49cf991_0_274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g2fcc49cf991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88" y="1991644"/>
            <a:ext cx="5381625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fcc49cf991_0_2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" name="Google Shape;410;g2fcc49cf991_0_487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" name="Google Shape;411;g2fcc49cf991_0_487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DECISION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2fcc49cf991_0_487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g2fcc49cf991_0_487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g2fcc49cf991_0_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825" y="1468794"/>
            <a:ext cx="7865584" cy="530290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fcc49cf991_0_4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fcc49cf991_0_540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1" name="Google Shape;421;g2fcc49cf991_0_54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g2fcc49cf991_0_54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DECISION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2fcc49cf991_0_54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2fcc49cf991_0_54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g2fcc49cf991_0_540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g2fcc49cf991_0_540"/>
          <p:cNvSpPr/>
          <p:nvPr/>
        </p:nvSpPr>
        <p:spPr>
          <a:xfrm flipH="1" rot="10800000">
            <a:off x="3707825" y="3460470"/>
            <a:ext cx="72264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g2fcc49cf991_0_540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8" name="Google Shape;428;g2fcc49cf991_0_540"/>
          <p:cNvGraphicFramePr/>
          <p:nvPr/>
        </p:nvGraphicFramePr>
        <p:xfrm>
          <a:off x="104903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0.99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429" name="Google Shape;429;g2fcc49cf991_0_540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2fcc49cf991_0_540"/>
          <p:cNvSpPr/>
          <p:nvPr/>
        </p:nvSpPr>
        <p:spPr>
          <a:xfrm>
            <a:off x="3707832" y="5422775"/>
            <a:ext cx="37224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2fcc49cf991_0_540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32" name="Google Shape;432;g2fcc49cf991_0_540"/>
          <p:cNvGraphicFramePr/>
          <p:nvPr/>
        </p:nvGraphicFramePr>
        <p:xfrm>
          <a:off x="712242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0.53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433" name="Google Shape;433;g2fcc49cf991_0_540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fcc49cf991_0_540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g2fcc49cf991_0_5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fcc49cf991_0_628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1" name="Google Shape;441;g2fcc49cf991_0_62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2" name="Google Shape;442;g2fcc49cf991_0_62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g2fcc49cf991_0_62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2fcc49cf991_0_628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2fcc49cf991_0_628"/>
          <p:cNvSpPr/>
          <p:nvPr/>
        </p:nvSpPr>
        <p:spPr>
          <a:xfrm flipH="1" rot="10800000">
            <a:off x="3707825" y="3460375"/>
            <a:ext cx="4133100" cy="30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g2fcc49cf991_0_628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7" name="Google Shape;447;g2fcc49cf991_0_628"/>
          <p:cNvGraphicFramePr/>
          <p:nvPr/>
        </p:nvGraphicFramePr>
        <p:xfrm>
          <a:off x="7419875" y="3551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0.60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448" name="Google Shape;448;g2fcc49cf991_0_628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2fcc49cf991_0_628"/>
          <p:cNvSpPr/>
          <p:nvPr/>
        </p:nvSpPr>
        <p:spPr>
          <a:xfrm>
            <a:off x="3707824" y="5422775"/>
            <a:ext cx="39672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2fcc49cf991_0_628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1" name="Google Shape;451;g2fcc49cf991_0_628"/>
          <p:cNvGraphicFramePr/>
          <p:nvPr/>
        </p:nvGraphicFramePr>
        <p:xfrm>
          <a:off x="7291976" y="5468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0.57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452" name="Google Shape;452;g2fcc49cf991_0_628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2fcc49cf991_0_628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2fcc49cf991_0_628"/>
          <p:cNvSpPr/>
          <p:nvPr/>
        </p:nvSpPr>
        <p:spPr>
          <a:xfrm>
            <a:off x="3809725" y="280700"/>
            <a:ext cx="4539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DECISION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2fcc49cf991_0_6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0" name="Google Shape;460;g2fcc49cf991_0_583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g2fcc49cf991_0_583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 DECISION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2fcc49cf991_0_583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g2fcc49cf991_0_583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g2fcc49cf991_0_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00" y="1422894"/>
            <a:ext cx="6996201" cy="530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fcc49cf991_0_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215" y="3803250"/>
            <a:ext cx="5106561" cy="9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2fcc49cf991_0_583"/>
          <p:cNvSpPr txBox="1"/>
          <p:nvPr/>
        </p:nvSpPr>
        <p:spPr>
          <a:xfrm>
            <a:off x="8215675" y="4122700"/>
            <a:ext cx="919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Favorite</a:t>
            </a:r>
            <a:endParaRPr sz="9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2fcc49cf991_0_583"/>
          <p:cNvSpPr/>
          <p:nvPr/>
        </p:nvSpPr>
        <p:spPr>
          <a:xfrm>
            <a:off x="8393383" y="3670892"/>
            <a:ext cx="444600" cy="451800"/>
          </a:xfrm>
          <a:prstGeom prst="wedgeEllipseCallout">
            <a:avLst>
              <a:gd fmla="val 866" name="adj1"/>
              <a:gd fmla="val 63719" name="adj2"/>
            </a:avLst>
          </a:prstGeom>
          <a:solidFill>
            <a:srgbClr val="A374D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최고</a:t>
            </a:r>
            <a:endParaRPr/>
          </a:p>
        </p:txBody>
      </p:sp>
      <p:sp>
        <p:nvSpPr>
          <p:cNvPr id="468" name="Google Shape;468;g2fcc49cf991_0_5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3" name="Google Shape;473;g2fcc49cf991_0_33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g2fcc49cf991_0_33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 OUTER LIFE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2fcc49cf991_0_33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2fcc49cf991_0_33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7" name="Google Shape;477;g2fcc49cf991_0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250" y="1802019"/>
            <a:ext cx="535305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fcc49cf991_0_3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g2fcc49cf991_0_47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4" name="Google Shape;484;g2fcc49cf991_0_47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 OUTER LIFE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2fcc49cf991_0_47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2fcc49cf991_0_47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g2fcc49cf991_0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25" y="1392594"/>
            <a:ext cx="7978190" cy="530290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fcc49cf991_0_4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cc49cf991_0_504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4" name="Google Shape;494;g2fcc49cf991_0_504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g2fcc49cf991_0_504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g2fcc49cf991_0_504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g2fcc49cf991_0_504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g2fcc49cf991_0_504"/>
          <p:cNvSpPr/>
          <p:nvPr/>
        </p:nvSpPr>
        <p:spPr>
          <a:xfrm flipH="1" rot="10800000">
            <a:off x="3707825" y="3460475"/>
            <a:ext cx="72063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g2fcc49cf991_0_504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0" name="Google Shape;500;g2fcc49cf991_0_504"/>
          <p:cNvGraphicFramePr/>
          <p:nvPr/>
        </p:nvGraphicFramePr>
        <p:xfrm>
          <a:off x="104903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0.99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501" name="Google Shape;501;g2fcc49cf991_0_504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2fcc49cf991_0_504"/>
          <p:cNvSpPr/>
          <p:nvPr/>
        </p:nvSpPr>
        <p:spPr>
          <a:xfrm>
            <a:off x="3707824" y="5422775"/>
            <a:ext cx="34464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2fcc49cf991_0_504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4" name="Google Shape;504;g2fcc49cf991_0_504"/>
          <p:cNvGraphicFramePr/>
          <p:nvPr/>
        </p:nvGraphicFramePr>
        <p:xfrm>
          <a:off x="671627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0.53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505" name="Google Shape;505;g2fcc49cf991_0_504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g2fcc49cf991_0_504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2fcc49cf991_0_504"/>
          <p:cNvSpPr/>
          <p:nvPr/>
        </p:nvSpPr>
        <p:spPr>
          <a:xfrm>
            <a:off x="3809725" y="280700"/>
            <a:ext cx="4539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 OUTER LIFE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2fcc49cf991_0_5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cc49cf991_0_126"/>
          <p:cNvSpPr/>
          <p:nvPr/>
        </p:nvSpPr>
        <p:spPr>
          <a:xfrm>
            <a:off x="1384300" y="1879600"/>
            <a:ext cx="9448800" cy="3111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6" name="Google Shape;136;g2fcc49cf991_0_126"/>
          <p:cNvGraphicFramePr/>
          <p:nvPr/>
        </p:nvGraphicFramePr>
        <p:xfrm>
          <a:off x="2044700" y="39019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21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37" name="Google Shape;137;g2fcc49cf991_0_126"/>
          <p:cNvGrpSpPr/>
          <p:nvPr/>
        </p:nvGrpSpPr>
        <p:grpSpPr>
          <a:xfrm>
            <a:off x="1930399" y="4201668"/>
            <a:ext cx="8400277" cy="261600"/>
            <a:chOff x="1930399" y="5395468"/>
            <a:chExt cx="8400277" cy="261600"/>
          </a:xfrm>
        </p:grpSpPr>
        <p:sp>
          <p:nvSpPr>
            <p:cNvPr id="138" name="Google Shape;138;g2fcc49cf991_0_126"/>
            <p:cNvSpPr txBox="1"/>
            <p:nvPr/>
          </p:nvSpPr>
          <p:spPr>
            <a:xfrm>
              <a:off x="193039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2fcc49cf991_0_126"/>
            <p:cNvSpPr txBox="1"/>
            <p:nvPr/>
          </p:nvSpPr>
          <p:spPr>
            <a:xfrm>
              <a:off x="274218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g2fcc49cf991_0_126"/>
            <p:cNvSpPr txBox="1"/>
            <p:nvPr/>
          </p:nvSpPr>
          <p:spPr>
            <a:xfrm>
              <a:off x="355396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g2fcc49cf991_0_126"/>
            <p:cNvSpPr txBox="1"/>
            <p:nvPr/>
          </p:nvSpPr>
          <p:spPr>
            <a:xfrm>
              <a:off x="436575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g2fcc49cf991_0_126"/>
            <p:cNvSpPr txBox="1"/>
            <p:nvPr/>
          </p:nvSpPr>
          <p:spPr>
            <a:xfrm>
              <a:off x="5177535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g2fcc49cf991_0_126"/>
            <p:cNvSpPr txBox="1"/>
            <p:nvPr/>
          </p:nvSpPr>
          <p:spPr>
            <a:xfrm>
              <a:off x="598931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g2fcc49cf991_0_126"/>
            <p:cNvSpPr txBox="1"/>
            <p:nvPr/>
          </p:nvSpPr>
          <p:spPr>
            <a:xfrm>
              <a:off x="680110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g2fcc49cf991_0_126"/>
            <p:cNvSpPr txBox="1"/>
            <p:nvPr/>
          </p:nvSpPr>
          <p:spPr>
            <a:xfrm>
              <a:off x="761288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g2fcc49cf991_0_126"/>
            <p:cNvSpPr txBox="1"/>
            <p:nvPr/>
          </p:nvSpPr>
          <p:spPr>
            <a:xfrm>
              <a:off x="842467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g2fcc49cf991_0_126"/>
            <p:cNvSpPr txBox="1"/>
            <p:nvPr/>
          </p:nvSpPr>
          <p:spPr>
            <a:xfrm>
              <a:off x="9188830" y="5395468"/>
              <a:ext cx="367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g2fcc49cf991_0_126"/>
            <p:cNvSpPr txBox="1"/>
            <p:nvPr/>
          </p:nvSpPr>
          <p:spPr>
            <a:xfrm>
              <a:off x="9985376" y="5395468"/>
              <a:ext cx="345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9" name="Google Shape;149;g2fcc49cf991_0_126"/>
          <p:cNvSpPr/>
          <p:nvPr/>
        </p:nvSpPr>
        <p:spPr>
          <a:xfrm>
            <a:off x="2044705" y="3901965"/>
            <a:ext cx="3234900" cy="536400"/>
          </a:xfrm>
          <a:prstGeom prst="rect">
            <a:avLst/>
          </a:prstGeom>
          <a:solidFill>
            <a:srgbClr val="A374D0">
              <a:alpha val="3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fcc49cf991_0_126"/>
          <p:cNvSpPr/>
          <p:nvPr/>
        </p:nvSpPr>
        <p:spPr>
          <a:xfrm>
            <a:off x="5988114" y="2251152"/>
            <a:ext cx="40419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 b="1" sz="2000">
              <a:solidFill>
                <a:srgbClr val="8C82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RandomForestClassifier를 활용한 예측</a:t>
            </a:r>
            <a:endParaRPr sz="1500"/>
          </a:p>
        </p:txBody>
      </p:sp>
      <p:sp>
        <p:nvSpPr>
          <p:cNvPr id="151" name="Google Shape;151;g2fcc49cf991_0_126"/>
          <p:cNvSpPr/>
          <p:nvPr/>
        </p:nvSpPr>
        <p:spPr>
          <a:xfrm>
            <a:off x="4521578" y="2415028"/>
            <a:ext cx="1083300" cy="10833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" name="Google Shape;152;g2fcc49cf991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787" y="2588237"/>
            <a:ext cx="736749" cy="736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2fcc49cf991_0_12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g2fcc49cf991_0_126"/>
          <p:cNvSpPr/>
          <p:nvPr/>
        </p:nvSpPr>
        <p:spPr>
          <a:xfrm>
            <a:off x="3665880" y="5092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MBTI 예측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g2fcc49cf991_0_12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g2fcc49cf991_0_12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2fcc49cf991_0_1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cc49cf991_0_522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4" name="Google Shape;514;g2fcc49cf991_0_52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g2fcc49cf991_0_52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g2fcc49cf991_0_52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2fcc49cf991_0_522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g2fcc49cf991_0_522"/>
          <p:cNvSpPr/>
          <p:nvPr/>
        </p:nvSpPr>
        <p:spPr>
          <a:xfrm flipH="1" rot="10800000">
            <a:off x="3707825" y="3460375"/>
            <a:ext cx="4133100" cy="30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2fcc49cf991_0_522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0" name="Google Shape;520;g2fcc49cf991_0_522"/>
          <p:cNvGraphicFramePr/>
          <p:nvPr/>
        </p:nvGraphicFramePr>
        <p:xfrm>
          <a:off x="7419875" y="35512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521" name="Google Shape;521;g2fcc49cf991_0_522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2fcc49cf991_0_522"/>
          <p:cNvSpPr/>
          <p:nvPr/>
        </p:nvSpPr>
        <p:spPr>
          <a:xfrm>
            <a:off x="3707824" y="5422775"/>
            <a:ext cx="39672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2fcc49cf991_0_522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RandomForestClassifier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4" name="Google Shape;524;g2fcc49cf991_0_522"/>
          <p:cNvGraphicFramePr/>
          <p:nvPr/>
        </p:nvGraphicFramePr>
        <p:xfrm>
          <a:off x="7291976" y="54683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0.57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525" name="Google Shape;525;g2fcc49cf991_0_522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2fcc49cf991_0_522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g2fcc49cf991_0_522"/>
          <p:cNvSpPr/>
          <p:nvPr/>
        </p:nvSpPr>
        <p:spPr>
          <a:xfrm>
            <a:off x="3809725" y="280700"/>
            <a:ext cx="4539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 OUTER LIFE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2fcc49cf991_0_5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g2fcc49cf991_0_49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4" name="Google Shape;534;g2fcc49cf991_0_49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g2fcc49cf991_0_49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6" name="Google Shape;536;g2fcc49cf991_0_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50" y="1321894"/>
            <a:ext cx="7056945" cy="530290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fcc49cf991_0_495"/>
          <p:cNvSpPr/>
          <p:nvPr/>
        </p:nvSpPr>
        <p:spPr>
          <a:xfrm>
            <a:off x="3809725" y="280700"/>
            <a:ext cx="4539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LIVE OUTER LIFE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8" name="Google Shape;538;g2fcc49cf991_0_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275" y="3303976"/>
            <a:ext cx="4155524" cy="91718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fcc49cf991_0_4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cc49cf991_0_651"/>
          <p:cNvSpPr/>
          <p:nvPr/>
        </p:nvSpPr>
        <p:spPr>
          <a:xfrm>
            <a:off x="667900" y="1410649"/>
            <a:ext cx="10998300" cy="5220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g2fcc49cf991_0_651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6" name="Google Shape;546;g2fcc49cf991_0_651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CONCLUSION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2fcc49cf991_0_651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2fcc49cf991_0_651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2fcc49cf991_0_651"/>
          <p:cNvSpPr/>
          <p:nvPr/>
        </p:nvSpPr>
        <p:spPr>
          <a:xfrm>
            <a:off x="5272433" y="1487867"/>
            <a:ext cx="444600" cy="451800"/>
          </a:xfrm>
          <a:prstGeom prst="wedgeEllipseCallout">
            <a:avLst>
              <a:gd fmla="val 866" name="adj1"/>
              <a:gd fmla="val 63719" name="adj2"/>
            </a:avLst>
          </a:prstGeom>
          <a:solidFill>
            <a:srgbClr val="A374D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</a:t>
            </a:r>
            <a:r>
              <a:rPr b="1" lang="en-US"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</a:t>
            </a:r>
            <a:endParaRPr/>
          </a:p>
        </p:txBody>
      </p:sp>
      <p:pic>
        <p:nvPicPr>
          <p:cNvPr id="550" name="Google Shape;550;g2fcc49cf991_0_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900" y="2073675"/>
            <a:ext cx="5985580" cy="455759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51" name="Google Shape;551;g2fcc49cf991_0_6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fcc49cf991_0_185"/>
          <p:cNvSpPr/>
          <p:nvPr/>
        </p:nvSpPr>
        <p:spPr>
          <a:xfrm>
            <a:off x="1384300" y="1879600"/>
            <a:ext cx="9448800" cy="3111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57" name="Google Shape;557;g2fcc49cf991_0_185"/>
          <p:cNvGraphicFramePr/>
          <p:nvPr/>
        </p:nvGraphicFramePr>
        <p:xfrm>
          <a:off x="2044700" y="39019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21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58" name="Google Shape;558;g2fcc49cf991_0_185"/>
          <p:cNvGrpSpPr/>
          <p:nvPr/>
        </p:nvGrpSpPr>
        <p:grpSpPr>
          <a:xfrm>
            <a:off x="1930399" y="4201668"/>
            <a:ext cx="8400277" cy="261600"/>
            <a:chOff x="1930399" y="5395468"/>
            <a:chExt cx="8400277" cy="261600"/>
          </a:xfrm>
        </p:grpSpPr>
        <p:sp>
          <p:nvSpPr>
            <p:cNvPr id="559" name="Google Shape;559;g2fcc49cf991_0_185"/>
            <p:cNvSpPr txBox="1"/>
            <p:nvPr/>
          </p:nvSpPr>
          <p:spPr>
            <a:xfrm>
              <a:off x="193039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g2fcc49cf991_0_185"/>
            <p:cNvSpPr txBox="1"/>
            <p:nvPr/>
          </p:nvSpPr>
          <p:spPr>
            <a:xfrm>
              <a:off x="274218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g2fcc49cf991_0_185"/>
            <p:cNvSpPr txBox="1"/>
            <p:nvPr/>
          </p:nvSpPr>
          <p:spPr>
            <a:xfrm>
              <a:off x="355396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g2fcc49cf991_0_185"/>
            <p:cNvSpPr txBox="1"/>
            <p:nvPr/>
          </p:nvSpPr>
          <p:spPr>
            <a:xfrm>
              <a:off x="436575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3" name="Google Shape;563;g2fcc49cf991_0_185"/>
            <p:cNvSpPr txBox="1"/>
            <p:nvPr/>
          </p:nvSpPr>
          <p:spPr>
            <a:xfrm>
              <a:off x="5177535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4" name="Google Shape;564;g2fcc49cf991_0_185"/>
            <p:cNvSpPr txBox="1"/>
            <p:nvPr/>
          </p:nvSpPr>
          <p:spPr>
            <a:xfrm>
              <a:off x="598931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5" name="Google Shape;565;g2fcc49cf991_0_185"/>
            <p:cNvSpPr txBox="1"/>
            <p:nvPr/>
          </p:nvSpPr>
          <p:spPr>
            <a:xfrm>
              <a:off x="680110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6" name="Google Shape;566;g2fcc49cf991_0_185"/>
            <p:cNvSpPr txBox="1"/>
            <p:nvPr/>
          </p:nvSpPr>
          <p:spPr>
            <a:xfrm>
              <a:off x="761288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7" name="Google Shape;567;g2fcc49cf991_0_185"/>
            <p:cNvSpPr txBox="1"/>
            <p:nvPr/>
          </p:nvSpPr>
          <p:spPr>
            <a:xfrm>
              <a:off x="842467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g2fcc49cf991_0_185"/>
            <p:cNvSpPr txBox="1"/>
            <p:nvPr/>
          </p:nvSpPr>
          <p:spPr>
            <a:xfrm>
              <a:off x="9188830" y="5395468"/>
              <a:ext cx="367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9" name="Google Shape;569;g2fcc49cf991_0_185"/>
            <p:cNvSpPr txBox="1"/>
            <p:nvPr/>
          </p:nvSpPr>
          <p:spPr>
            <a:xfrm>
              <a:off x="9985376" y="5395468"/>
              <a:ext cx="345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70" name="Google Shape;570;g2fcc49cf991_0_185"/>
          <p:cNvSpPr/>
          <p:nvPr/>
        </p:nvSpPr>
        <p:spPr>
          <a:xfrm>
            <a:off x="3640355" y="3926865"/>
            <a:ext cx="3234900" cy="536400"/>
          </a:xfrm>
          <a:prstGeom prst="rect">
            <a:avLst/>
          </a:prstGeom>
          <a:solidFill>
            <a:srgbClr val="A374D0">
              <a:alpha val="3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2fcc49cf991_0_185"/>
          <p:cNvSpPr/>
          <p:nvPr/>
        </p:nvSpPr>
        <p:spPr>
          <a:xfrm>
            <a:off x="5944064" y="2415027"/>
            <a:ext cx="40419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김환선</a:t>
            </a:r>
            <a:endParaRPr b="1" sz="2000">
              <a:solidFill>
                <a:srgbClr val="8C82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DecisionTree를 통한 예측 </a:t>
            </a:r>
            <a:endParaRPr sz="1500"/>
          </a:p>
        </p:txBody>
      </p:sp>
      <p:sp>
        <p:nvSpPr>
          <p:cNvPr id="572" name="Google Shape;572;g2fcc49cf991_0_185"/>
          <p:cNvSpPr/>
          <p:nvPr/>
        </p:nvSpPr>
        <p:spPr>
          <a:xfrm>
            <a:off x="4521578" y="2415028"/>
            <a:ext cx="1083300" cy="10833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3" name="Google Shape;573;g2fcc49cf991_0_18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4" name="Google Shape;574;g2fcc49cf991_0_185"/>
          <p:cNvSpPr/>
          <p:nvPr/>
        </p:nvSpPr>
        <p:spPr>
          <a:xfrm>
            <a:off x="3665880" y="5092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MBTI 예측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g2fcc49cf991_0_18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g2fcc49cf991_0_18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7" name="Google Shape;577;g2fcc49cf991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975" y="2542225"/>
            <a:ext cx="588975" cy="7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fcc49cf991_0_1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3" name="Google Shape;583;g2fcc49cf991_0_16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g2fcc49cf991_0_16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g2fcc49cf991_0_16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g2fcc49cf991_0_16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7" name="Google Shape;587;g2fcc49cf991_0_160"/>
          <p:cNvSpPr/>
          <p:nvPr/>
        </p:nvSpPr>
        <p:spPr>
          <a:xfrm>
            <a:off x="345850" y="1711250"/>
            <a:ext cx="8003400" cy="2716800"/>
          </a:xfrm>
          <a:prstGeom prst="wedgeRoundRectCallout">
            <a:avLst>
              <a:gd fmla="val 53822" name="adj1"/>
              <a:gd fmla="val 7896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Malgun Gothic"/>
                <a:ea typeface="Malgun Gothic"/>
                <a:cs typeface="Malgun Gothic"/>
                <a:sym typeface="Malgun Gothic"/>
              </a:rPr>
              <a:t>트위터의 활동 데이터를 바탕으로, 의사결정나무를 통해 사용자의 MBTI 유형을 예측할 수 있을까?</a:t>
            </a:r>
            <a:endParaRPr b="1" sz="3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8" name="Google Shape;588;g2fcc49cf991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1675" y="3543014"/>
            <a:ext cx="3180325" cy="331498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fcc49cf991_0_1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4" name="Google Shape;594;g2fcc49cf991_0_15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g2fcc49cf991_0_152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히트맵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g2fcc49cf991_0_15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g2fcc49cf991_0_15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2fcc49cf991_0_1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g2fcc49cf991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525" y="1174250"/>
            <a:ext cx="6255875" cy="55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cc49cf991_0_168"/>
          <p:cNvSpPr/>
          <p:nvPr/>
        </p:nvSpPr>
        <p:spPr>
          <a:xfrm>
            <a:off x="501625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5" name="Google Shape;605;g2fcc49cf991_0_16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6" name="Google Shape;606;g2fcc49cf991_0_16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Hyper-parameter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g2fcc49cf991_0_16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g2fcc49cf991_0_16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2fcc49cf991_0_168"/>
          <p:cNvSpPr/>
          <p:nvPr/>
        </p:nvSpPr>
        <p:spPr>
          <a:xfrm>
            <a:off x="1827750" y="3950775"/>
            <a:ext cx="829800" cy="6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g2fcc49cf991_0_168"/>
          <p:cNvSpPr/>
          <p:nvPr/>
        </p:nvSpPr>
        <p:spPr>
          <a:xfrm>
            <a:off x="3276450" y="3903075"/>
            <a:ext cx="4548900" cy="763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Malgun Gothic"/>
                <a:ea typeface="Malgun Gothic"/>
                <a:cs typeface="Malgun Gothic"/>
                <a:sym typeface="Malgun Gothic"/>
              </a:rPr>
              <a:t>Model 성능 최적화</a:t>
            </a:r>
            <a:endParaRPr b="1"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1" name="Google Shape;611;g2fcc49cf991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250" y="2341450"/>
            <a:ext cx="6036050" cy="10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fcc49cf991_0_1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2fcc49cf991_4_13"/>
          <p:cNvPicPr preferRelativeResize="0"/>
          <p:nvPr/>
        </p:nvPicPr>
        <p:blipFill rotWithShape="1">
          <a:blip r:embed="rId3">
            <a:alphaModFix/>
          </a:blip>
          <a:srcRect b="0" l="0" r="58955" t="71348"/>
          <a:stretch/>
        </p:blipFill>
        <p:spPr>
          <a:xfrm>
            <a:off x="8891825" y="2985325"/>
            <a:ext cx="1631075" cy="7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fcc49cf991_4_13"/>
          <p:cNvSpPr/>
          <p:nvPr/>
        </p:nvSpPr>
        <p:spPr>
          <a:xfrm>
            <a:off x="2909600" y="346225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외향/내향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9" name="Google Shape;619;g2fcc49cf991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75" y="1250300"/>
            <a:ext cx="8529575" cy="5006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0" name="Google Shape;620;g2fcc49cf991_4_13"/>
          <p:cNvGraphicFramePr/>
          <p:nvPr/>
        </p:nvGraphicFramePr>
        <p:xfrm>
          <a:off x="8840425" y="38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{AE608B22-3931-4332-8E93-BD5257BDF520}</a:tableStyleId>
              </a:tblPr>
              <a:tblGrid>
                <a:gridCol w="771000"/>
                <a:gridCol w="1189500"/>
                <a:gridCol w="1189500"/>
              </a:tblGrid>
              <a:tr h="38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실제</a:t>
                      </a:r>
                      <a:endParaRPr b="1" sz="1600"/>
                    </a:p>
                  </a:txBody>
                  <a:tcPr marT="91425" marB="91425" marR="91425" marL="91425"/>
                </a:tc>
                <a:tc hMerge="1"/>
              </a:tr>
              <a:tr h="608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예측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TP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FP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608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21" name="Google Shape;621;g2fcc49cf991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75" y="1315825"/>
            <a:ext cx="8614127" cy="521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fcc49cf991_4_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3" name="Google Shape;623;g2fcc49cf991_4_13"/>
          <p:cNvPicPr preferRelativeResize="0"/>
          <p:nvPr/>
        </p:nvPicPr>
        <p:blipFill rotWithShape="1">
          <a:blip r:embed="rId3">
            <a:alphaModFix/>
          </a:blip>
          <a:srcRect b="74513" l="0" r="0" t="0"/>
          <a:stretch/>
        </p:blipFill>
        <p:spPr>
          <a:xfrm>
            <a:off x="8891825" y="2337524"/>
            <a:ext cx="2986475" cy="4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fcc49cf991_4_132"/>
          <p:cNvSpPr/>
          <p:nvPr/>
        </p:nvSpPr>
        <p:spPr>
          <a:xfrm>
            <a:off x="2909600" y="346225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외향/내향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9" name="Google Shape;629;g2fcc49cf991_4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" y="1250300"/>
            <a:ext cx="8529575" cy="5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g2fcc49cf991_4_132"/>
          <p:cNvSpPr/>
          <p:nvPr/>
        </p:nvSpPr>
        <p:spPr>
          <a:xfrm>
            <a:off x="442100" y="1606437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g2fcc49cf991_4_132"/>
          <p:cNvSpPr/>
          <p:nvPr/>
        </p:nvSpPr>
        <p:spPr>
          <a:xfrm>
            <a:off x="3502216" y="348265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2fcc49cf991_4_132"/>
          <p:cNvSpPr/>
          <p:nvPr/>
        </p:nvSpPr>
        <p:spPr>
          <a:xfrm flipH="1" rot="10800000">
            <a:off x="3502225" y="3482500"/>
            <a:ext cx="44766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2fcc49cf991_4_132"/>
          <p:cNvSpPr/>
          <p:nvPr/>
        </p:nvSpPr>
        <p:spPr>
          <a:xfrm>
            <a:off x="3413316" y="240109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4" name="Google Shape;634;g2fcc49cf991_4_132"/>
          <p:cNvGraphicFramePr/>
          <p:nvPr/>
        </p:nvGraphicFramePr>
        <p:xfrm>
          <a:off x="7579425" y="35902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0.56</a:t>
                      </a:r>
                      <a:endParaRPr b="1" sz="16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35" name="Google Shape;635;g2fcc49cf991_4_132"/>
          <p:cNvSpPr/>
          <p:nvPr/>
        </p:nvSpPr>
        <p:spPr>
          <a:xfrm>
            <a:off x="3502216" y="544480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2fcc49cf991_4_132"/>
          <p:cNvSpPr/>
          <p:nvPr/>
        </p:nvSpPr>
        <p:spPr>
          <a:xfrm>
            <a:off x="3502225" y="5444800"/>
            <a:ext cx="46242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2fcc49cf991_4_132"/>
          <p:cNvSpPr/>
          <p:nvPr/>
        </p:nvSpPr>
        <p:spPr>
          <a:xfrm>
            <a:off x="3413316" y="436324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8" name="Google Shape;638;g2fcc49cf991_4_132"/>
          <p:cNvGraphicFramePr/>
          <p:nvPr/>
        </p:nvGraphicFramePr>
        <p:xfrm>
          <a:off x="7499601" y="55512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</a:t>
                      </a: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8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39" name="Google Shape;639;g2fcc49cf991_4_132"/>
          <p:cNvSpPr/>
          <p:nvPr/>
        </p:nvSpPr>
        <p:spPr>
          <a:xfrm>
            <a:off x="1924725" y="2579875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2fcc49cf991_4_132"/>
          <p:cNvSpPr/>
          <p:nvPr/>
        </p:nvSpPr>
        <p:spPr>
          <a:xfrm>
            <a:off x="1937701" y="4513918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2fcc49cf991_4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2fcc49cf991_4_48"/>
          <p:cNvPicPr preferRelativeResize="0"/>
          <p:nvPr/>
        </p:nvPicPr>
        <p:blipFill rotWithShape="1">
          <a:blip r:embed="rId3">
            <a:alphaModFix/>
          </a:blip>
          <a:srcRect b="0" l="0" r="63240" t="72964"/>
          <a:stretch/>
        </p:blipFill>
        <p:spPr>
          <a:xfrm>
            <a:off x="8840425" y="2770375"/>
            <a:ext cx="1793850" cy="819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7" name="Google Shape;647;g2fcc49cf991_4_48"/>
          <p:cNvGraphicFramePr/>
          <p:nvPr/>
        </p:nvGraphicFramePr>
        <p:xfrm>
          <a:off x="8840425" y="38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{AE608B22-3931-4332-8E93-BD5257BDF520}</a:tableStyleId>
              </a:tblPr>
              <a:tblGrid>
                <a:gridCol w="771000"/>
                <a:gridCol w="1189500"/>
                <a:gridCol w="1189500"/>
              </a:tblGrid>
              <a:tr h="38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실제</a:t>
                      </a:r>
                      <a:endParaRPr b="1" sz="1600"/>
                    </a:p>
                  </a:txBody>
                  <a:tcPr marT="91425" marB="91425" marR="91425" marL="91425"/>
                </a:tc>
                <a:tc hMerge="1"/>
              </a:tr>
              <a:tr h="608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예측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TP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FP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608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8" name="Google Shape;648;g2fcc49cf991_4_48"/>
          <p:cNvSpPr/>
          <p:nvPr/>
        </p:nvSpPr>
        <p:spPr>
          <a:xfrm>
            <a:off x="3056450" y="280700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현실/상상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g2fcc49cf991_4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50" y="1197275"/>
            <a:ext cx="8453100" cy="51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fcc49cf991_4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1" name="Google Shape;651;g2fcc49cf991_4_48"/>
          <p:cNvPicPr preferRelativeResize="0"/>
          <p:nvPr/>
        </p:nvPicPr>
        <p:blipFill rotWithShape="1">
          <a:blip r:embed="rId3">
            <a:alphaModFix/>
          </a:blip>
          <a:srcRect b="72964" l="0" r="0" t="0"/>
          <a:stretch/>
        </p:blipFill>
        <p:spPr>
          <a:xfrm>
            <a:off x="8814388" y="1951775"/>
            <a:ext cx="3202075" cy="5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g2fcc49cf991_0_45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g2fcc49cf991_0_455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란?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2fcc49cf991_0_45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2fcc49cf991_0_45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2fcc49cf991_0_455"/>
          <p:cNvSpPr txBox="1"/>
          <p:nvPr/>
        </p:nvSpPr>
        <p:spPr>
          <a:xfrm>
            <a:off x="5124375" y="2222775"/>
            <a:ext cx="57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g2fcc49cf991_0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950" y="2222774"/>
            <a:ext cx="3789950" cy="31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fcc49cf991_0_4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925" y="2222775"/>
            <a:ext cx="3658200" cy="33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fcc49cf991_0_4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fcc49cf991_4_190"/>
          <p:cNvSpPr/>
          <p:nvPr/>
        </p:nvSpPr>
        <p:spPr>
          <a:xfrm>
            <a:off x="2909600" y="346225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현실/상상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7" name="Google Shape;657;g2fcc49cf991_4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" y="1250300"/>
            <a:ext cx="8529575" cy="5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fcc49cf991_4_190"/>
          <p:cNvSpPr/>
          <p:nvPr/>
        </p:nvSpPr>
        <p:spPr>
          <a:xfrm>
            <a:off x="442100" y="1606437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g2fcc49cf991_4_190"/>
          <p:cNvSpPr/>
          <p:nvPr/>
        </p:nvSpPr>
        <p:spPr>
          <a:xfrm>
            <a:off x="3502216" y="348265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2fcc49cf991_4_190"/>
          <p:cNvSpPr/>
          <p:nvPr/>
        </p:nvSpPr>
        <p:spPr>
          <a:xfrm flipH="1" rot="10800000">
            <a:off x="3502225" y="3482500"/>
            <a:ext cx="51675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g2fcc49cf991_4_190"/>
          <p:cNvSpPr/>
          <p:nvPr/>
        </p:nvSpPr>
        <p:spPr>
          <a:xfrm>
            <a:off x="3413316" y="240109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</a:t>
            </a: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2" name="Google Shape;662;g2fcc49cf991_4_190"/>
          <p:cNvGraphicFramePr/>
          <p:nvPr/>
        </p:nvGraphicFramePr>
        <p:xfrm>
          <a:off x="8126425" y="35635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0.75</a:t>
                      </a:r>
                      <a:endParaRPr b="1" sz="16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63" name="Google Shape;663;g2fcc49cf991_4_190"/>
          <p:cNvSpPr/>
          <p:nvPr/>
        </p:nvSpPr>
        <p:spPr>
          <a:xfrm>
            <a:off x="3502216" y="544480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4" name="Google Shape;664;g2fcc49cf991_4_190"/>
          <p:cNvSpPr/>
          <p:nvPr/>
        </p:nvSpPr>
        <p:spPr>
          <a:xfrm>
            <a:off x="3502225" y="5444800"/>
            <a:ext cx="55053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g2fcc49cf991_4_190"/>
          <p:cNvSpPr/>
          <p:nvPr/>
        </p:nvSpPr>
        <p:spPr>
          <a:xfrm>
            <a:off x="3413316" y="436324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6" name="Google Shape;666;g2fcc49cf991_4_190"/>
          <p:cNvGraphicFramePr/>
          <p:nvPr/>
        </p:nvGraphicFramePr>
        <p:xfrm>
          <a:off x="8446776" y="55512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0.76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67" name="Google Shape;667;g2fcc49cf991_4_190"/>
          <p:cNvSpPr/>
          <p:nvPr/>
        </p:nvSpPr>
        <p:spPr>
          <a:xfrm>
            <a:off x="1924725" y="2579875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2fcc49cf991_4_190"/>
          <p:cNvSpPr/>
          <p:nvPr/>
        </p:nvSpPr>
        <p:spPr>
          <a:xfrm>
            <a:off x="1937701" y="4513918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g2fcc49cf991_4_1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g2fcc49cf991_4_59"/>
          <p:cNvPicPr preferRelativeResize="0"/>
          <p:nvPr/>
        </p:nvPicPr>
        <p:blipFill rotWithShape="1">
          <a:blip r:embed="rId3">
            <a:alphaModFix/>
          </a:blip>
          <a:srcRect b="0" l="0" r="47346" t="71522"/>
          <a:stretch/>
        </p:blipFill>
        <p:spPr>
          <a:xfrm>
            <a:off x="8840425" y="3069600"/>
            <a:ext cx="1785475" cy="634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5" name="Google Shape;675;g2fcc49cf991_4_59"/>
          <p:cNvGraphicFramePr/>
          <p:nvPr/>
        </p:nvGraphicFramePr>
        <p:xfrm>
          <a:off x="8840425" y="38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{AE608B22-3931-4332-8E93-BD5257BDF520}</a:tableStyleId>
              </a:tblPr>
              <a:tblGrid>
                <a:gridCol w="771000"/>
                <a:gridCol w="1189500"/>
                <a:gridCol w="1189500"/>
              </a:tblGrid>
              <a:tr h="38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실제</a:t>
                      </a:r>
                      <a:endParaRPr b="1" sz="1600"/>
                    </a:p>
                  </a:txBody>
                  <a:tcPr marT="91425" marB="91425" marR="91425" marL="91425"/>
                </a:tc>
                <a:tc hMerge="1"/>
              </a:tr>
              <a:tr h="608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예측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TP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FP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608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76" name="Google Shape;676;g2fcc49cf991_4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3325"/>
            <a:ext cx="8480677" cy="527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2fcc49cf991_4_59"/>
          <p:cNvSpPr/>
          <p:nvPr/>
        </p:nvSpPr>
        <p:spPr>
          <a:xfrm>
            <a:off x="3056450" y="280700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이성/감정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g2fcc49cf991_4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g2fcc49cf991_4_59"/>
          <p:cNvPicPr preferRelativeResize="0"/>
          <p:nvPr/>
        </p:nvPicPr>
        <p:blipFill rotWithShape="1">
          <a:blip r:embed="rId3">
            <a:alphaModFix/>
          </a:blip>
          <a:srcRect b="74291" l="0" r="27750" t="0"/>
          <a:stretch/>
        </p:blipFill>
        <p:spPr>
          <a:xfrm>
            <a:off x="8840425" y="2298241"/>
            <a:ext cx="2449875" cy="5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fcc49cf991_4_153"/>
          <p:cNvSpPr/>
          <p:nvPr/>
        </p:nvSpPr>
        <p:spPr>
          <a:xfrm>
            <a:off x="2909600" y="346225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이성/감정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5" name="Google Shape;685;g2fcc49cf991_4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" y="1250300"/>
            <a:ext cx="8529575" cy="5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fcc49cf991_4_153"/>
          <p:cNvSpPr/>
          <p:nvPr/>
        </p:nvSpPr>
        <p:spPr>
          <a:xfrm>
            <a:off x="442100" y="1606437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g2fcc49cf991_4_153"/>
          <p:cNvSpPr/>
          <p:nvPr/>
        </p:nvSpPr>
        <p:spPr>
          <a:xfrm>
            <a:off x="3502216" y="348265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8" name="Google Shape;688;g2fcc49cf991_4_153"/>
          <p:cNvSpPr/>
          <p:nvPr/>
        </p:nvSpPr>
        <p:spPr>
          <a:xfrm flipH="1" rot="10800000">
            <a:off x="3502225" y="3482500"/>
            <a:ext cx="44766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g2fcc49cf991_4_153"/>
          <p:cNvSpPr/>
          <p:nvPr/>
        </p:nvSpPr>
        <p:spPr>
          <a:xfrm>
            <a:off x="3413316" y="240109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0" name="Google Shape;690;g2fcc49cf991_4_153"/>
          <p:cNvGraphicFramePr/>
          <p:nvPr/>
        </p:nvGraphicFramePr>
        <p:xfrm>
          <a:off x="7601475" y="36750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0.56</a:t>
                      </a:r>
                      <a:endParaRPr b="1" sz="16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91" name="Google Shape;691;g2fcc49cf991_4_153"/>
          <p:cNvSpPr/>
          <p:nvPr/>
        </p:nvSpPr>
        <p:spPr>
          <a:xfrm>
            <a:off x="3502216" y="544480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g2fcc49cf991_4_153"/>
          <p:cNvSpPr/>
          <p:nvPr/>
        </p:nvSpPr>
        <p:spPr>
          <a:xfrm>
            <a:off x="3502225" y="5444800"/>
            <a:ext cx="47631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2fcc49cf991_4_153"/>
          <p:cNvSpPr/>
          <p:nvPr/>
        </p:nvSpPr>
        <p:spPr>
          <a:xfrm>
            <a:off x="3413316" y="436324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4" name="Google Shape;694;g2fcc49cf991_4_153"/>
          <p:cNvGraphicFramePr/>
          <p:nvPr/>
        </p:nvGraphicFramePr>
        <p:xfrm>
          <a:off x="7499601" y="55512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95" name="Google Shape;695;g2fcc49cf991_4_153"/>
          <p:cNvSpPr/>
          <p:nvPr/>
        </p:nvSpPr>
        <p:spPr>
          <a:xfrm>
            <a:off x="1924725" y="2579875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g2fcc49cf991_4_153"/>
          <p:cNvSpPr/>
          <p:nvPr/>
        </p:nvSpPr>
        <p:spPr>
          <a:xfrm>
            <a:off x="1937701" y="4513918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7" name="Google Shape;697;g2fcc49cf991_4_1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2" name="Google Shape;702;g2fcc49cf991_4_37"/>
          <p:cNvGraphicFramePr/>
          <p:nvPr/>
        </p:nvGraphicFramePr>
        <p:xfrm>
          <a:off x="8840425" y="387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{AE608B22-3931-4332-8E93-BD5257BDF520}</a:tableStyleId>
              </a:tblPr>
              <a:tblGrid>
                <a:gridCol w="771000"/>
                <a:gridCol w="1189500"/>
                <a:gridCol w="1189500"/>
              </a:tblGrid>
              <a:tr h="38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실제</a:t>
                      </a:r>
                      <a:endParaRPr b="1" sz="1600"/>
                    </a:p>
                  </a:txBody>
                  <a:tcPr marT="91425" marB="91425" marR="91425" marL="91425"/>
                </a:tc>
                <a:tc hMerge="1"/>
              </a:tr>
              <a:tr h="6086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예측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TP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FP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608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FN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TN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03" name="Google Shape;703;g2fcc49cf991_4_37"/>
          <p:cNvSpPr/>
          <p:nvPr/>
        </p:nvSpPr>
        <p:spPr>
          <a:xfrm>
            <a:off x="3063800" y="251325"/>
            <a:ext cx="59364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계획/즉흥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g2fcc49cf991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025"/>
            <a:ext cx="8453100" cy="552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2fcc49cf991_4_37"/>
          <p:cNvPicPr preferRelativeResize="0"/>
          <p:nvPr/>
        </p:nvPicPr>
        <p:blipFill rotWithShape="1">
          <a:blip r:embed="rId4">
            <a:alphaModFix/>
          </a:blip>
          <a:srcRect b="0" l="0" r="65387" t="72077"/>
          <a:stretch/>
        </p:blipFill>
        <p:spPr>
          <a:xfrm>
            <a:off x="8840425" y="2768879"/>
            <a:ext cx="1749286" cy="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g2fcc49cf991_4_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g2fcc49cf991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" y="1535050"/>
            <a:ext cx="8388899" cy="48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fcc49cf991_4_37"/>
          <p:cNvPicPr preferRelativeResize="0"/>
          <p:nvPr/>
        </p:nvPicPr>
        <p:blipFill rotWithShape="1">
          <a:blip r:embed="rId4">
            <a:alphaModFix/>
          </a:blip>
          <a:srcRect b="75443" l="0" r="33279" t="0"/>
          <a:stretch/>
        </p:blipFill>
        <p:spPr>
          <a:xfrm>
            <a:off x="8840425" y="1913547"/>
            <a:ext cx="2743200" cy="62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cc49cf991_4_173"/>
          <p:cNvSpPr/>
          <p:nvPr/>
        </p:nvSpPr>
        <p:spPr>
          <a:xfrm>
            <a:off x="2909600" y="346225"/>
            <a:ext cx="52683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 결과 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계획/즉흥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4" name="Google Shape;714;g2fcc49cf991_4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" y="1250300"/>
            <a:ext cx="8529575" cy="50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fcc49cf991_4_173"/>
          <p:cNvSpPr/>
          <p:nvPr/>
        </p:nvSpPr>
        <p:spPr>
          <a:xfrm>
            <a:off x="442100" y="1606437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g2fcc49cf991_4_173"/>
          <p:cNvSpPr/>
          <p:nvPr/>
        </p:nvSpPr>
        <p:spPr>
          <a:xfrm>
            <a:off x="3502216" y="348265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g2fcc49cf991_4_173"/>
          <p:cNvSpPr/>
          <p:nvPr/>
        </p:nvSpPr>
        <p:spPr>
          <a:xfrm flipH="1" rot="10800000">
            <a:off x="3502225" y="3482500"/>
            <a:ext cx="41691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2fcc49cf991_4_173"/>
          <p:cNvSpPr/>
          <p:nvPr/>
        </p:nvSpPr>
        <p:spPr>
          <a:xfrm>
            <a:off x="3413316" y="240109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19" name="Google Shape;719;g2fcc49cf991_4_173"/>
          <p:cNvGraphicFramePr/>
          <p:nvPr/>
        </p:nvGraphicFramePr>
        <p:xfrm>
          <a:off x="7329800" y="37043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0.54</a:t>
                      </a:r>
                      <a:endParaRPr b="1" sz="1600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720" name="Google Shape;720;g2fcc49cf991_4_173"/>
          <p:cNvSpPr/>
          <p:nvPr/>
        </p:nvSpPr>
        <p:spPr>
          <a:xfrm>
            <a:off x="3502216" y="5444801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g2fcc49cf991_4_173"/>
          <p:cNvSpPr/>
          <p:nvPr/>
        </p:nvSpPr>
        <p:spPr>
          <a:xfrm>
            <a:off x="3502225" y="5444800"/>
            <a:ext cx="4455300" cy="399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g2fcc49cf991_4_173"/>
          <p:cNvSpPr/>
          <p:nvPr/>
        </p:nvSpPr>
        <p:spPr>
          <a:xfrm>
            <a:off x="3413316" y="4363247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After Tuning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3" name="Google Shape;723;g2fcc49cf991_4_173"/>
          <p:cNvGraphicFramePr/>
          <p:nvPr/>
        </p:nvGraphicFramePr>
        <p:xfrm>
          <a:off x="7499601" y="55512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0.55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724" name="Google Shape;724;g2fcc49cf991_4_173"/>
          <p:cNvSpPr/>
          <p:nvPr/>
        </p:nvSpPr>
        <p:spPr>
          <a:xfrm>
            <a:off x="1924725" y="2579875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5" name="Google Shape;725;g2fcc49cf991_4_173"/>
          <p:cNvSpPr/>
          <p:nvPr/>
        </p:nvSpPr>
        <p:spPr>
          <a:xfrm>
            <a:off x="1937701" y="4513918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g2fcc49cf991_4_17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fcc49cf991_4_82"/>
          <p:cNvSpPr/>
          <p:nvPr/>
        </p:nvSpPr>
        <p:spPr>
          <a:xfrm>
            <a:off x="3063800" y="251325"/>
            <a:ext cx="59364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분류보고서 및 결론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2" name="Google Shape;732;g2fcc49cf991_4_82"/>
          <p:cNvGrpSpPr/>
          <p:nvPr/>
        </p:nvGrpSpPr>
        <p:grpSpPr>
          <a:xfrm>
            <a:off x="2670920" y="1527534"/>
            <a:ext cx="5763882" cy="2533509"/>
            <a:chOff x="754525" y="1689075"/>
            <a:chExt cx="5690475" cy="2297550"/>
          </a:xfrm>
        </p:grpSpPr>
        <p:pic>
          <p:nvPicPr>
            <p:cNvPr id="733" name="Google Shape;733;g2fcc49cf991_4_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525" y="1689075"/>
              <a:ext cx="5690475" cy="2297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g2fcc49cf991_4_82"/>
            <p:cNvSpPr/>
            <p:nvPr/>
          </p:nvSpPr>
          <p:spPr>
            <a:xfrm>
              <a:off x="1679600" y="1689075"/>
              <a:ext cx="3700800" cy="1306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35" name="Google Shape;735;g2fcc49cf991_4_82"/>
          <p:cNvSpPr/>
          <p:nvPr/>
        </p:nvSpPr>
        <p:spPr>
          <a:xfrm>
            <a:off x="637000" y="5044800"/>
            <a:ext cx="1572300" cy="1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algun Gothic"/>
                <a:ea typeface="Malgun Gothic"/>
                <a:cs typeface="Malgun Gothic"/>
                <a:sym typeface="Malgun Gothic"/>
              </a:rPr>
              <a:t>S / N</a:t>
            </a:r>
            <a:endParaRPr b="1"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6" name="Google Shape;736;g2fcc49cf991_4_82"/>
          <p:cNvSpPr/>
          <p:nvPr/>
        </p:nvSpPr>
        <p:spPr>
          <a:xfrm>
            <a:off x="3789401" y="5044800"/>
            <a:ext cx="1572300" cy="1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algun Gothic"/>
                <a:ea typeface="Malgun Gothic"/>
                <a:cs typeface="Malgun Gothic"/>
                <a:sym typeface="Malgun Gothic"/>
              </a:rPr>
              <a:t>T / F</a:t>
            </a:r>
            <a:endParaRPr b="1"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g2fcc49cf991_4_82"/>
          <p:cNvSpPr/>
          <p:nvPr/>
        </p:nvSpPr>
        <p:spPr>
          <a:xfrm>
            <a:off x="6941803" y="5044800"/>
            <a:ext cx="1572300" cy="1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algun Gothic"/>
                <a:ea typeface="Malgun Gothic"/>
                <a:cs typeface="Malgun Gothic"/>
                <a:sym typeface="Malgun Gothic"/>
              </a:rPr>
              <a:t>E / I</a:t>
            </a:r>
            <a:endParaRPr b="1"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g2fcc49cf991_4_82"/>
          <p:cNvSpPr/>
          <p:nvPr/>
        </p:nvSpPr>
        <p:spPr>
          <a:xfrm>
            <a:off x="9828999" y="5044800"/>
            <a:ext cx="1572300" cy="1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Malgun Gothic"/>
                <a:ea typeface="Malgun Gothic"/>
                <a:cs typeface="Malgun Gothic"/>
                <a:sym typeface="Malgun Gothic"/>
              </a:rPr>
              <a:t>J / P</a:t>
            </a:r>
            <a:endParaRPr b="1" sz="3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g2fcc49cf991_4_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0" name="Google Shape;740;g2fcc49cf991_4_82"/>
          <p:cNvSpPr/>
          <p:nvPr/>
        </p:nvSpPr>
        <p:spPr>
          <a:xfrm>
            <a:off x="2538700" y="5037450"/>
            <a:ext cx="930600" cy="10647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g2fcc49cf991_4_82"/>
          <p:cNvSpPr/>
          <p:nvPr/>
        </p:nvSpPr>
        <p:spPr>
          <a:xfrm>
            <a:off x="5686450" y="5037450"/>
            <a:ext cx="930600" cy="10647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g2fcc49cf991_4_82"/>
          <p:cNvSpPr/>
          <p:nvPr/>
        </p:nvSpPr>
        <p:spPr>
          <a:xfrm>
            <a:off x="8733650" y="5037450"/>
            <a:ext cx="930600" cy="1064700"/>
          </a:xfrm>
          <a:prstGeom prst="chevron">
            <a:avLst>
              <a:gd fmla="val 50000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52400"/>
            <a:ext cx="10165612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g2fcc49cf991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23825"/>
            <a:ext cx="11887203" cy="636837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fcc49cf991_5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g2fcc49cf991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66268" cy="6553202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2fcc49cf991_5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g2fcc49cf991_5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2fcc49cf991_5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g2fcc49cf991_0_66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g2fcc49cf991_0_66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MBTI 란?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2fcc49cf991_0_66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g2fcc49cf991_0_66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8" name="Google Shape;178;g2fcc49cf991_0_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25" y="1562419"/>
            <a:ext cx="3143250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fcc49cf991_0_666"/>
          <p:cNvSpPr txBox="1"/>
          <p:nvPr/>
        </p:nvSpPr>
        <p:spPr>
          <a:xfrm>
            <a:off x="5124375" y="2222775"/>
            <a:ext cx="574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2fcc49cf991_0_666"/>
          <p:cNvSpPr txBox="1"/>
          <p:nvPr/>
        </p:nvSpPr>
        <p:spPr>
          <a:xfrm>
            <a:off x="1249375" y="6165875"/>
            <a:ext cx="31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2122"/>
                </a:solidFill>
                <a:highlight>
                  <a:srgbClr val="FFFFFF"/>
                </a:highlight>
              </a:rPr>
              <a:t>Katharine Cook Brigg , Isabel Briggs-Myers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81" name="Google Shape;181;g2fcc49cf991_0_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700" y="2838375"/>
            <a:ext cx="7335895" cy="30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fcc49cf991_0_6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2fcc49cf991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2fcc49cf991_5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2fcc49cf991_5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2fcc49cf991_5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g2fcc49cf991_5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2fcc49cf991_5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2fcc49cf991_5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fcc49cf991_5_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2fcc49cf991_5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2fcc49cf991_5_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g2fcc49cf991_5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1777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g2fcc49cf991_5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g2fcc49cf991_5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2" cy="652408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2fcc49cf991_5_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fcc49cf991_0_430"/>
          <p:cNvSpPr/>
          <p:nvPr/>
        </p:nvSpPr>
        <p:spPr>
          <a:xfrm>
            <a:off x="1384300" y="1879600"/>
            <a:ext cx="9448800" cy="3111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814" name="Google Shape;814;g2fcc49cf991_0_430"/>
          <p:cNvGraphicFramePr/>
          <p:nvPr/>
        </p:nvGraphicFramePr>
        <p:xfrm>
          <a:off x="2044700" y="39019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213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 u="none" cap="none" strike="noStrike">
                        <a:solidFill>
                          <a:srgbClr val="595959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15" name="Google Shape;815;g2fcc49cf991_0_430"/>
          <p:cNvGrpSpPr/>
          <p:nvPr/>
        </p:nvGrpSpPr>
        <p:grpSpPr>
          <a:xfrm>
            <a:off x="1930399" y="4201668"/>
            <a:ext cx="8400277" cy="261600"/>
            <a:chOff x="1930399" y="5395468"/>
            <a:chExt cx="8400277" cy="261600"/>
          </a:xfrm>
        </p:grpSpPr>
        <p:sp>
          <p:nvSpPr>
            <p:cNvPr id="816" name="Google Shape;816;g2fcc49cf991_0_430"/>
            <p:cNvSpPr txBox="1"/>
            <p:nvPr/>
          </p:nvSpPr>
          <p:spPr>
            <a:xfrm>
              <a:off x="193039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7" name="Google Shape;817;g2fcc49cf991_0_430"/>
            <p:cNvSpPr txBox="1"/>
            <p:nvPr/>
          </p:nvSpPr>
          <p:spPr>
            <a:xfrm>
              <a:off x="274218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g2fcc49cf991_0_430"/>
            <p:cNvSpPr txBox="1"/>
            <p:nvPr/>
          </p:nvSpPr>
          <p:spPr>
            <a:xfrm>
              <a:off x="355396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9" name="Google Shape;819;g2fcc49cf991_0_430"/>
            <p:cNvSpPr txBox="1"/>
            <p:nvPr/>
          </p:nvSpPr>
          <p:spPr>
            <a:xfrm>
              <a:off x="436575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g2fcc49cf991_0_430"/>
            <p:cNvSpPr txBox="1"/>
            <p:nvPr/>
          </p:nvSpPr>
          <p:spPr>
            <a:xfrm>
              <a:off x="5177535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1" name="Google Shape;821;g2fcc49cf991_0_430"/>
            <p:cNvSpPr txBox="1"/>
            <p:nvPr/>
          </p:nvSpPr>
          <p:spPr>
            <a:xfrm>
              <a:off x="5989319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2" name="Google Shape;822;g2fcc49cf991_0_430"/>
            <p:cNvSpPr txBox="1"/>
            <p:nvPr/>
          </p:nvSpPr>
          <p:spPr>
            <a:xfrm>
              <a:off x="6801103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3" name="Google Shape;823;g2fcc49cf991_0_430"/>
            <p:cNvSpPr txBox="1"/>
            <p:nvPr/>
          </p:nvSpPr>
          <p:spPr>
            <a:xfrm>
              <a:off x="7612887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4" name="Google Shape;824;g2fcc49cf991_0_430"/>
            <p:cNvSpPr txBox="1"/>
            <p:nvPr/>
          </p:nvSpPr>
          <p:spPr>
            <a:xfrm>
              <a:off x="8424671" y="5395468"/>
              <a:ext cx="2541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5" name="Google Shape;825;g2fcc49cf991_0_430"/>
            <p:cNvSpPr txBox="1"/>
            <p:nvPr/>
          </p:nvSpPr>
          <p:spPr>
            <a:xfrm>
              <a:off x="9188830" y="5395468"/>
              <a:ext cx="367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6" name="Google Shape;826;g2fcc49cf991_0_430"/>
            <p:cNvSpPr txBox="1"/>
            <p:nvPr/>
          </p:nvSpPr>
          <p:spPr>
            <a:xfrm>
              <a:off x="9985376" y="5395468"/>
              <a:ext cx="345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11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7" name="Google Shape;827;g2fcc49cf991_0_430"/>
          <p:cNvSpPr/>
          <p:nvPr/>
        </p:nvSpPr>
        <p:spPr>
          <a:xfrm>
            <a:off x="6937805" y="3926865"/>
            <a:ext cx="3234900" cy="536400"/>
          </a:xfrm>
          <a:prstGeom prst="rect">
            <a:avLst/>
          </a:prstGeom>
          <a:solidFill>
            <a:srgbClr val="A374D0">
              <a:alpha val="3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g2fcc49cf991_0_430"/>
          <p:cNvSpPr/>
          <p:nvPr/>
        </p:nvSpPr>
        <p:spPr>
          <a:xfrm>
            <a:off x="5988114" y="2251152"/>
            <a:ext cx="40419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권도운</a:t>
            </a:r>
            <a:endParaRPr b="1" sz="2000">
              <a:solidFill>
                <a:srgbClr val="8C82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Voting을</a:t>
            </a:r>
            <a:r>
              <a:rPr lang="en-US" sz="1200">
                <a:solidFill>
                  <a:srgbClr val="8C8280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통한 mbti 예측 </a:t>
            </a:r>
            <a:endParaRPr sz="1500"/>
          </a:p>
        </p:txBody>
      </p:sp>
      <p:sp>
        <p:nvSpPr>
          <p:cNvPr id="829" name="Google Shape;829;g2fcc49cf991_0_430"/>
          <p:cNvSpPr/>
          <p:nvPr/>
        </p:nvSpPr>
        <p:spPr>
          <a:xfrm>
            <a:off x="4521578" y="2415028"/>
            <a:ext cx="1083300" cy="10833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30" name="Google Shape;830;g2fcc49cf991_0_43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1" name="Google Shape;831;g2fcc49cf991_0_430"/>
          <p:cNvSpPr/>
          <p:nvPr/>
        </p:nvSpPr>
        <p:spPr>
          <a:xfrm>
            <a:off x="3665880" y="5092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MBTI 예측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g2fcc49cf991_0_43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3" name="Google Shape;833;g2fcc49cf991_0_43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4" name="Google Shape;834;g2fcc49cf991_0_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975" y="2542225"/>
            <a:ext cx="588975" cy="7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2fcc49cf991_0_4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fcc49cf991_3_17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1" name="Google Shape;841;g2fcc49cf991_3_17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2" name="Google Shape;842;g2fcc49cf991_3_17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g2fcc49cf991_3_17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g2fcc49cf991_3_17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5" name="Google Shape;845;g2fcc49cf991_3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525" y="1584400"/>
            <a:ext cx="6080665" cy="47655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46" name="Google Shape;846;g2fcc49cf991_3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fcc49cf991_3_166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2" name="Google Shape;852;g2fcc49cf991_3_16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3" name="Google Shape;853;g2fcc49cf991_3_16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g2fcc49cf991_3_16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g2fcc49cf991_3_16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56" name="Google Shape;856;g2fcc49cf991_3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00" y="2068788"/>
            <a:ext cx="5419951" cy="37967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57" name="Google Shape;857;g2fcc49cf991_3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450" y="1741421"/>
            <a:ext cx="7681450" cy="412410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58" name="Google Shape;858;g2fcc49cf991_3_1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g2fcc49cf991_0_17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g2fcc49cf991_0_17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MBTI 란?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g2fcc49cf991_0_17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2fcc49cf991_0_17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g2fcc49cf991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500" y="1250300"/>
            <a:ext cx="6852250" cy="55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fcc49cf991_0_1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fcc49cf991_3_102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4" name="Google Shape;864;g2fcc49cf991_3_10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5" name="Google Shape;865;g2fcc49cf991_3_102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g2fcc49cf991_3_10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fcc49cf991_3_10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8" name="Google Shape;868;g2fcc49cf991_3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3" y="2460004"/>
            <a:ext cx="3630575" cy="264872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69" name="Google Shape;869;g2fcc49cf991_3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75" y="1634300"/>
            <a:ext cx="7583414" cy="47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2fcc49cf991_3_1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fcc49cf991_3_115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76" name="Google Shape;876;g2fcc49cf991_3_11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7" name="Google Shape;877;g2fcc49cf991_3_115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Voting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g2fcc49cf991_3_11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g2fcc49cf991_3_11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0" name="Google Shape;880;g2fcc49cf991_3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676" y="1584400"/>
            <a:ext cx="7516438" cy="476550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81" name="Google Shape;881;g2fcc49cf991_3_1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fcc49cf991_3_142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87" name="Google Shape;887;g2fcc49cf991_3_142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8" name="Google Shape;888;g2fcc49cf991_3_142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 검사</a:t>
            </a:r>
            <a:endParaRPr sz="12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g2fcc49cf991_3_142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g2fcc49cf991_3_142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1" name="Google Shape;891;g2fcc49cf991_3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550" y="1584400"/>
            <a:ext cx="3680762" cy="437504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892" name="Google Shape;892;g2fcc49cf991_3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00" y="1584400"/>
            <a:ext cx="3634401" cy="437505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893" name="Google Shape;893;g2fcc49cf991_3_142"/>
          <p:cNvSpPr txBox="1"/>
          <p:nvPr/>
        </p:nvSpPr>
        <p:spPr>
          <a:xfrm>
            <a:off x="3205825" y="6076000"/>
            <a:ext cx="108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StandardScaler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g2fcc49cf991_3_142"/>
          <p:cNvSpPr txBox="1"/>
          <p:nvPr/>
        </p:nvSpPr>
        <p:spPr>
          <a:xfrm>
            <a:off x="7910050" y="6028750"/>
            <a:ext cx="108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MinMaxScaler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5" name="Google Shape;895;g2fcc49cf991_3_142"/>
          <p:cNvCxnSpPr/>
          <p:nvPr/>
        </p:nvCxnSpPr>
        <p:spPr>
          <a:xfrm>
            <a:off x="2998075" y="3919800"/>
            <a:ext cx="44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g2fcc49cf991_3_142"/>
          <p:cNvCxnSpPr/>
          <p:nvPr/>
        </p:nvCxnSpPr>
        <p:spPr>
          <a:xfrm>
            <a:off x="2920875" y="4072200"/>
            <a:ext cx="44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g2fcc49cf991_3_142"/>
          <p:cNvCxnSpPr/>
          <p:nvPr/>
        </p:nvCxnSpPr>
        <p:spPr>
          <a:xfrm>
            <a:off x="7854900" y="3967150"/>
            <a:ext cx="44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g2fcc49cf991_3_142"/>
          <p:cNvCxnSpPr/>
          <p:nvPr/>
        </p:nvCxnSpPr>
        <p:spPr>
          <a:xfrm>
            <a:off x="7807675" y="4127425"/>
            <a:ext cx="44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g2fcc49cf991_3_142"/>
          <p:cNvSpPr/>
          <p:nvPr/>
        </p:nvSpPr>
        <p:spPr>
          <a:xfrm>
            <a:off x="2443524" y="4918073"/>
            <a:ext cx="1732500" cy="59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0" name="Google Shape;900;g2fcc49cf991_3_142"/>
          <p:cNvSpPr/>
          <p:nvPr/>
        </p:nvSpPr>
        <p:spPr>
          <a:xfrm>
            <a:off x="7257549" y="4918073"/>
            <a:ext cx="1732500" cy="59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1" name="Google Shape;901;g2fcc49cf991_3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fcc49cf991_3_40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7" name="Google Shape;907;g2fcc49cf991_3_4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8" name="Google Shape;908;g2fcc49cf991_3_4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I, E 예측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g2fcc49cf991_3_4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g2fcc49cf991_3_4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2fcc49cf991_3_40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g2fcc49cf991_3_40"/>
          <p:cNvSpPr/>
          <p:nvPr/>
        </p:nvSpPr>
        <p:spPr>
          <a:xfrm flipH="1" rot="10800000">
            <a:off x="3707825" y="3470675"/>
            <a:ext cx="7186500" cy="297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3" name="Google Shape;913;g2fcc49cf991_3_40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4" name="Google Shape;914;g2fcc49cf991_3_40"/>
          <p:cNvGraphicFramePr/>
          <p:nvPr/>
        </p:nvGraphicFramePr>
        <p:xfrm>
          <a:off x="101420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1.0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15" name="Google Shape;915;g2fcc49cf991_3_40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g2fcc49cf991_3_40"/>
          <p:cNvSpPr/>
          <p:nvPr/>
        </p:nvSpPr>
        <p:spPr>
          <a:xfrm>
            <a:off x="3707826" y="5422775"/>
            <a:ext cx="34146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g2fcc49cf991_3_40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8" name="Google Shape;918;g2fcc49cf991_3_40"/>
          <p:cNvGraphicFramePr/>
          <p:nvPr/>
        </p:nvGraphicFramePr>
        <p:xfrm>
          <a:off x="712242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0.55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19" name="Google Shape;919;g2fcc49cf991_3_40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2fcc49cf991_3_40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g2fcc49cf991_3_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fcc49cf991_3_76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7" name="Google Shape;927;g2fcc49cf991_3_7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8" name="Google Shape;928;g2fcc49cf991_3_7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N, S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9" name="Google Shape;929;g2fcc49cf991_3_7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0" name="Google Shape;930;g2fcc49cf991_3_7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1" name="Google Shape;931;g2fcc49cf991_3_76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g2fcc49cf991_3_76"/>
          <p:cNvSpPr/>
          <p:nvPr/>
        </p:nvSpPr>
        <p:spPr>
          <a:xfrm flipH="1" rot="10800000">
            <a:off x="3707825" y="3480575"/>
            <a:ext cx="4511100" cy="198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g2fcc49cf991_3_76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4" name="Google Shape;934;g2fcc49cf991_3_76"/>
          <p:cNvGraphicFramePr/>
          <p:nvPr/>
        </p:nvGraphicFramePr>
        <p:xfrm>
          <a:off x="8029325" y="3541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0.76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35" name="Google Shape;935;g2fcc49cf991_3_76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6" name="Google Shape;936;g2fcc49cf991_3_76"/>
          <p:cNvSpPr/>
          <p:nvPr/>
        </p:nvSpPr>
        <p:spPr>
          <a:xfrm>
            <a:off x="3707825" y="5422775"/>
            <a:ext cx="45111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7" name="Google Shape;937;g2fcc49cf991_3_76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38" name="Google Shape;938;g2fcc49cf991_3_76"/>
          <p:cNvGraphicFramePr/>
          <p:nvPr/>
        </p:nvGraphicFramePr>
        <p:xfrm>
          <a:off x="8029326" y="55155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0.75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39" name="Google Shape;939;g2fcc49cf991_3_76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g2fcc49cf991_3_76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g2fcc49cf991_3_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fcc49cf991_3_58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47" name="Google Shape;947;g2fcc49cf991_3_5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8" name="Google Shape;948;g2fcc49cf991_3_5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F, T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g2fcc49cf991_3_5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0" name="Google Shape;950;g2fcc49cf991_3_5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g2fcc49cf991_3_58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2" name="Google Shape;952;g2fcc49cf991_3_58"/>
          <p:cNvSpPr/>
          <p:nvPr/>
        </p:nvSpPr>
        <p:spPr>
          <a:xfrm flipH="1" rot="10800000">
            <a:off x="3707825" y="3480575"/>
            <a:ext cx="3872400" cy="198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3" name="Google Shape;953;g2fcc49cf991_3_58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54" name="Google Shape;954;g2fcc49cf991_3_58"/>
          <p:cNvGraphicFramePr/>
          <p:nvPr/>
        </p:nvGraphicFramePr>
        <p:xfrm>
          <a:off x="7580225" y="3571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0.59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55" name="Google Shape;955;g2fcc49cf991_3_58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6" name="Google Shape;956;g2fcc49cf991_3_58"/>
          <p:cNvSpPr/>
          <p:nvPr/>
        </p:nvSpPr>
        <p:spPr>
          <a:xfrm>
            <a:off x="3707825" y="5422775"/>
            <a:ext cx="35529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7" name="Google Shape;957;g2fcc49cf991_3_58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58" name="Google Shape;958;g2fcc49cf991_3_58"/>
          <p:cNvGraphicFramePr/>
          <p:nvPr/>
        </p:nvGraphicFramePr>
        <p:xfrm>
          <a:off x="712242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0.53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59" name="Google Shape;959;g2fcc49cf991_3_58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g2fcc49cf991_3_58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g2fcc49cf991_3_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fcc49cf991_3_124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7" name="Google Shape;967;g2fcc49cf991_3_124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8" name="Google Shape;968;g2fcc49cf991_3_124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J, P</a:t>
            </a: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예측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g2fcc49cf991_3_124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0" name="Google Shape;970;g2fcc49cf991_3_124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1" name="Google Shape;971;g2fcc49cf991_3_124"/>
          <p:cNvSpPr/>
          <p:nvPr/>
        </p:nvSpPr>
        <p:spPr>
          <a:xfrm>
            <a:off x="3707816" y="346062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2" name="Google Shape;972;g2fcc49cf991_3_124"/>
          <p:cNvSpPr/>
          <p:nvPr/>
        </p:nvSpPr>
        <p:spPr>
          <a:xfrm flipH="1" rot="10800000">
            <a:off x="3707825" y="3480575"/>
            <a:ext cx="3872400" cy="198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g2fcc49cf991_3_124"/>
          <p:cNvSpPr/>
          <p:nvPr/>
        </p:nvSpPr>
        <p:spPr>
          <a:xfrm>
            <a:off x="3618916" y="237907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4" name="Google Shape;974;g2fcc49cf991_3_124"/>
          <p:cNvGraphicFramePr/>
          <p:nvPr/>
        </p:nvGraphicFramePr>
        <p:xfrm>
          <a:off x="7580225" y="35711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0.60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75" name="Google Shape;975;g2fcc49cf991_3_124"/>
          <p:cNvSpPr/>
          <p:nvPr/>
        </p:nvSpPr>
        <p:spPr>
          <a:xfrm>
            <a:off x="3707816" y="5422776"/>
            <a:ext cx="7200000" cy="45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g2fcc49cf991_3_124"/>
          <p:cNvSpPr/>
          <p:nvPr/>
        </p:nvSpPr>
        <p:spPr>
          <a:xfrm>
            <a:off x="3707825" y="5422775"/>
            <a:ext cx="3552900" cy="45600"/>
          </a:xfrm>
          <a:prstGeom prst="rect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g2fcc49cf991_3_124"/>
          <p:cNvSpPr/>
          <p:nvPr/>
        </p:nvSpPr>
        <p:spPr>
          <a:xfrm>
            <a:off x="3618916" y="4341222"/>
            <a:ext cx="42423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SCORE</a:t>
            </a:r>
            <a:endParaRPr sz="12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8" name="Google Shape;978;g2fcc49cf991_3_124"/>
          <p:cNvGraphicFramePr/>
          <p:nvPr/>
        </p:nvGraphicFramePr>
        <p:xfrm>
          <a:off x="7122426" y="547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{23F52AC0-936C-4994-AE2E-F195C0A7BEDC}</a:tableStyleId>
              </a:tblPr>
              <a:tblGrid>
                <a:gridCol w="382900"/>
                <a:gridCol w="382900"/>
              </a:tblGrid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2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rgbClr val="3F3F3F"/>
                          </a:solidFill>
                        </a:rPr>
                        <a:t>0.52</a:t>
                      </a:r>
                      <a:endParaRPr b="1" sz="1600" u="none" cap="none" strike="noStrike">
                        <a:solidFill>
                          <a:srgbClr val="3F3F3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979" name="Google Shape;979;g2fcc49cf991_3_124"/>
          <p:cNvSpPr/>
          <p:nvPr/>
        </p:nvSpPr>
        <p:spPr>
          <a:xfrm>
            <a:off x="2130325" y="2557850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0" name="Google Shape;980;g2fcc49cf991_3_124"/>
          <p:cNvSpPr/>
          <p:nvPr/>
        </p:nvSpPr>
        <p:spPr>
          <a:xfrm>
            <a:off x="2143301" y="4491893"/>
            <a:ext cx="983700" cy="983700"/>
          </a:xfrm>
          <a:prstGeom prst="ellipse">
            <a:avLst/>
          </a:prstGeom>
          <a:solidFill>
            <a:srgbClr val="DACAF8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</a:t>
            </a:r>
            <a:endParaRPr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1" name="Google Shape;981;g2fcc49cf991_3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fcc49cf991_3_195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7" name="Google Shape;987;g2fcc49cf991_3_195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8" name="Google Shape;988;g2fcc49cf991_3_195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Ensemble - Voting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9" name="Google Shape;989;g2fcc49cf991_3_195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0" name="Google Shape;990;g2fcc49cf991_3_195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1" name="Google Shape;991;g2fcc49cf991_3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75" y="1584400"/>
            <a:ext cx="7523157" cy="47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2fcc49cf991_3_1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fcc49cf991_3_27"/>
          <p:cNvSpPr/>
          <p:nvPr/>
        </p:nvSpPr>
        <p:spPr>
          <a:xfrm>
            <a:off x="596900" y="1584412"/>
            <a:ext cx="112140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8" name="Google Shape;998;g2fcc49cf991_3_27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9" name="Google Shape;999;g2fcc49cf991_3_27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0" name="Google Shape;1000;g2fcc49cf991_3_27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g2fcc49cf991_3_27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2" name="Google Shape;1002;g2fcc49cf991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25" y="1679350"/>
            <a:ext cx="9816150" cy="1363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03" name="Google Shape;1003;g2fcc49cf991_3_27"/>
          <p:cNvSpPr/>
          <p:nvPr/>
        </p:nvSpPr>
        <p:spPr>
          <a:xfrm>
            <a:off x="647700" y="1584412"/>
            <a:ext cx="10998300" cy="47655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g2fcc49cf991_3_27"/>
          <p:cNvSpPr txBox="1"/>
          <p:nvPr/>
        </p:nvSpPr>
        <p:spPr>
          <a:xfrm>
            <a:off x="7060975" y="2432400"/>
            <a:ext cx="41727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보통 약 55%의 정확성 나옴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N, S 예측 모델은 Test Score가 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0.75의 점수가 나옴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lgun Gothic"/>
              <a:buChar char="-"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N, S 데이터의 불균형 때문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(N이 압도적으로 많음)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5" name="Google Shape;1005;g2fcc49cf991_3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300" y="1809725"/>
            <a:ext cx="542925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2fcc49cf991_3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1" name="Google Shape;1011;g2fcc49cf991_3_184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2" name="Google Shape;1012;g2fcc49cf991_3_184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결론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g2fcc49cf991_3_184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g2fcc49cf991_3_184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5" name="Google Shape;1015;g2fcc49cf991_3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278900"/>
            <a:ext cx="5502901" cy="550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fcc49cf991_3_1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g2fcc49cf991_0_0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g2fcc49cf991_0_0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SET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g2fcc49cf991_0_0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g2fcc49cf991_0_0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g2fcc49cf99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75" y="1242983"/>
            <a:ext cx="4885501" cy="544832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02" name="Google Shape;202;g2fcc49cf99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598" y="1278600"/>
            <a:ext cx="5485225" cy="221562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3" name="Google Shape;203;g2fcc49cf991_0_0"/>
          <p:cNvSpPr txBox="1"/>
          <p:nvPr/>
        </p:nvSpPr>
        <p:spPr>
          <a:xfrm>
            <a:off x="6751525" y="5806500"/>
            <a:ext cx="4302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Twitter MBTI Personality Types Dataset (kaggle.com)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4" name="Google Shape;204;g2fcc49cf99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793" y="3707800"/>
            <a:ext cx="5028449" cy="188512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5" name="Google Shape;205;g2fcc49cf991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g2fcc49cf991_0_216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g2fcc49cf991_0_216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CHECK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2fcc49cf991_0_216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g2fcc49cf991_0_216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4" name="Google Shape;214;g2fcc49cf991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718" y="1250300"/>
            <a:ext cx="3335820" cy="558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fcc49cf991_0_216"/>
          <p:cNvPicPr preferRelativeResize="0"/>
          <p:nvPr/>
        </p:nvPicPr>
        <p:blipFill rotWithShape="1">
          <a:blip r:embed="rId4">
            <a:alphaModFix/>
          </a:blip>
          <a:srcRect b="14581" l="0" r="0" t="0"/>
          <a:stretch/>
        </p:blipFill>
        <p:spPr>
          <a:xfrm>
            <a:off x="9069775" y="4377653"/>
            <a:ext cx="2379526" cy="203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fcc49cf991_0_2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g2fcc49cf991_0_258"/>
          <p:cNvCxnSpPr/>
          <p:nvPr/>
        </p:nvCxnSpPr>
        <p:spPr>
          <a:xfrm>
            <a:off x="2496000" y="770301"/>
            <a:ext cx="7200000" cy="0"/>
          </a:xfrm>
          <a:prstGeom prst="straightConnector1">
            <a:avLst/>
          </a:prstGeom>
          <a:noFill/>
          <a:ln cap="flat" cmpd="sng" w="9525">
            <a:solidFill>
              <a:srgbClr val="A374D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g2fcc49cf991_0_258"/>
          <p:cNvSpPr/>
          <p:nvPr/>
        </p:nvSpPr>
        <p:spPr>
          <a:xfrm>
            <a:off x="3665880" y="280694"/>
            <a:ext cx="48855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A374D0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MODEL FITTING</a:t>
            </a:r>
            <a:endParaRPr b="1" i="1" sz="2800">
              <a:solidFill>
                <a:srgbClr val="A374D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활동을 통한 MBTI 예측</a:t>
            </a:r>
            <a:endParaRPr sz="60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g2fcc49cf991_0_258"/>
          <p:cNvSpPr/>
          <p:nvPr/>
        </p:nvSpPr>
        <p:spPr>
          <a:xfrm>
            <a:off x="3608126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2fcc49cf991_0_258"/>
          <p:cNvSpPr/>
          <p:nvPr/>
        </p:nvSpPr>
        <p:spPr>
          <a:xfrm>
            <a:off x="8349249" y="664679"/>
            <a:ext cx="201600" cy="201600"/>
          </a:xfrm>
          <a:prstGeom prst="ellipse">
            <a:avLst/>
          </a:prstGeom>
          <a:solidFill>
            <a:srgbClr val="A374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g2fcc49cf991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125" y="1250300"/>
            <a:ext cx="5260249" cy="54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fcc49cf991_0_258"/>
          <p:cNvPicPr preferRelativeResize="0"/>
          <p:nvPr/>
        </p:nvPicPr>
        <p:blipFill rotWithShape="1">
          <a:blip r:embed="rId4">
            <a:alphaModFix/>
          </a:blip>
          <a:srcRect b="2859" l="-4120" r="4120" t="-2860"/>
          <a:stretch/>
        </p:blipFill>
        <p:spPr>
          <a:xfrm>
            <a:off x="9089450" y="2557463"/>
            <a:ext cx="21812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fcc49cf991_0_2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8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2020-03-24T04:35:17Z</dcterms:created>
  <dc:creator>조현석</dc:creator>
</cp:coreProperties>
</file>